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6" r:id="rId2"/>
    <p:sldId id="256" r:id="rId3"/>
    <p:sldId id="257" r:id="rId4"/>
    <p:sldId id="258" r:id="rId5"/>
    <p:sldId id="263" r:id="rId6"/>
    <p:sldId id="262" r:id="rId7"/>
    <p:sldId id="261" r:id="rId8"/>
    <p:sldId id="267" r:id="rId9"/>
    <p:sldId id="264" r:id="rId10"/>
    <p:sldId id="259"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0" userDrawn="1">
          <p15:clr>
            <a:srgbClr val="A4A3A4"/>
          </p15:clr>
        </p15:guide>
        <p15:guide id="2" pos="33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90"/>
    <p:restoredTop sz="77534"/>
  </p:normalViewPr>
  <p:slideViewPr>
    <p:cSldViewPr snapToGrid="0" showGuides="1">
      <p:cViewPr varScale="1">
        <p:scale>
          <a:sx n="97" d="100"/>
          <a:sy n="97" d="100"/>
        </p:scale>
        <p:origin x="960" y="192"/>
      </p:cViewPr>
      <p:guideLst>
        <p:guide orient="horz" pos="2400"/>
        <p:guide pos="33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218142-FA6B-4D4D-BFC6-640B5FB8D1E1}" type="doc">
      <dgm:prSet loTypeId="urn:microsoft.com/office/officeart/2018/2/layout/IconVerticalSolidList" loCatId="icon" qsTypeId="urn:microsoft.com/office/officeart/2005/8/quickstyle/simple1#13" qsCatId="simple" csTypeId="urn:microsoft.com/office/officeart/2005/8/colors/accent1_2#10" csCatId="accent1" phldr="1"/>
      <dgm:spPr/>
      <dgm:t>
        <a:bodyPr/>
        <a:lstStyle/>
        <a:p>
          <a:endParaRPr lang="en-US"/>
        </a:p>
      </dgm:t>
    </dgm:pt>
    <dgm:pt modelId="{2C2F1599-4434-4C60-8ACC-B8BC7C40A4CB}">
      <dgm:prSet/>
      <dgm:spPr/>
      <dgm:t>
        <a:bodyPr/>
        <a:lstStyle/>
        <a:p>
          <a:pPr>
            <a:lnSpc>
              <a:spcPct val="100000"/>
            </a:lnSpc>
          </a:pPr>
          <a:r>
            <a:rPr lang="en-US"/>
            <a:t>Started at Georgetown University School of Nursing in 1988 with research led by Dr. Virginia Saba </a:t>
          </a:r>
        </a:p>
      </dgm:t>
    </dgm:pt>
    <dgm:pt modelId="{30129759-28D9-43CD-B6DB-77AB70BA6DC9}" type="parTrans" cxnId="{E114FEF6-E86E-48C6-9A48-1D23EAB0ECCD}">
      <dgm:prSet/>
      <dgm:spPr/>
      <dgm:t>
        <a:bodyPr/>
        <a:lstStyle/>
        <a:p>
          <a:endParaRPr lang="en-US"/>
        </a:p>
      </dgm:t>
    </dgm:pt>
    <dgm:pt modelId="{6496C678-88B6-4705-94C4-2F482D7A0C0C}" type="sibTrans" cxnId="{E114FEF6-E86E-48C6-9A48-1D23EAB0ECCD}">
      <dgm:prSet/>
      <dgm:spPr/>
      <dgm:t>
        <a:bodyPr/>
        <a:lstStyle/>
        <a:p>
          <a:endParaRPr lang="en-US"/>
        </a:p>
      </dgm:t>
    </dgm:pt>
    <dgm:pt modelId="{1047086F-62A5-4E08-8506-460498012F08}">
      <dgm:prSet/>
      <dgm:spPr/>
      <dgm:t>
        <a:bodyPr/>
        <a:lstStyle/>
        <a:p>
          <a:pPr>
            <a:lnSpc>
              <a:spcPct val="100000"/>
            </a:lnSpc>
          </a:pPr>
          <a:r>
            <a:rPr lang="en-US"/>
            <a:t>Chart abstractions of 8,961 patient encounters across national sample of 646 healthcare facilities.</a:t>
          </a:r>
        </a:p>
      </dgm:t>
    </dgm:pt>
    <dgm:pt modelId="{85E8CD2D-C148-4472-9909-080176642E6D}" type="parTrans" cxnId="{25614990-3DFB-47E0-9D4C-C06BAC122CBD}">
      <dgm:prSet/>
      <dgm:spPr/>
      <dgm:t>
        <a:bodyPr/>
        <a:lstStyle/>
        <a:p>
          <a:endParaRPr lang="en-US"/>
        </a:p>
      </dgm:t>
    </dgm:pt>
    <dgm:pt modelId="{01CA3C56-4296-496D-A027-23B90DA6C947}" type="sibTrans" cxnId="{25614990-3DFB-47E0-9D4C-C06BAC122CBD}">
      <dgm:prSet/>
      <dgm:spPr/>
      <dgm:t>
        <a:bodyPr/>
        <a:lstStyle/>
        <a:p>
          <a:endParaRPr lang="en-US"/>
        </a:p>
      </dgm:t>
    </dgm:pt>
    <dgm:pt modelId="{7B14C5E7-CBD5-475C-A67E-F5FB724FF50E}">
      <dgm:prSet/>
      <dgm:spPr/>
      <dgm:t>
        <a:bodyPr/>
        <a:lstStyle/>
        <a:p>
          <a:pPr>
            <a:lnSpc>
              <a:spcPct val="100000"/>
            </a:lnSpc>
          </a:pPr>
          <a:r>
            <a:rPr lang="en-US"/>
            <a:t>Statistical analysis produced standardized coded terminology for assessing, documenting and evaluating nursing care </a:t>
          </a:r>
        </a:p>
      </dgm:t>
    </dgm:pt>
    <dgm:pt modelId="{E93664C2-2037-4409-8D13-D40ACB4A7AFE}" type="parTrans" cxnId="{72133F76-A318-40F0-9A60-EE4C492C15EB}">
      <dgm:prSet/>
      <dgm:spPr/>
      <dgm:t>
        <a:bodyPr/>
        <a:lstStyle/>
        <a:p>
          <a:endParaRPr lang="en-US"/>
        </a:p>
      </dgm:t>
    </dgm:pt>
    <dgm:pt modelId="{BAF42E3C-CA0E-4C67-A5D1-C2DF26496EE7}" type="sibTrans" cxnId="{72133F76-A318-40F0-9A60-EE4C492C15EB}">
      <dgm:prSet/>
      <dgm:spPr/>
      <dgm:t>
        <a:bodyPr/>
        <a:lstStyle/>
        <a:p>
          <a:endParaRPr lang="en-US"/>
        </a:p>
      </dgm:t>
    </dgm:pt>
    <dgm:pt modelId="{255D314A-8B41-445E-8252-AE0D0240024B}">
      <dgm:prSet/>
      <dgm:spPr/>
      <dgm:t>
        <a:bodyPr/>
        <a:lstStyle/>
        <a:p>
          <a:pPr>
            <a:lnSpc>
              <a:spcPct val="100000"/>
            </a:lnSpc>
          </a:pPr>
          <a:r>
            <a:rPr lang="en-US"/>
            <a:t>Formally recognized in 1991 and reaffirmed in 1998 and 2006 by the ANA</a:t>
          </a:r>
        </a:p>
      </dgm:t>
    </dgm:pt>
    <dgm:pt modelId="{0BB46606-5B60-4843-94A7-74D6293ED36A}" type="parTrans" cxnId="{0B744834-DA56-4BC2-B907-FE6FBFAFE3FD}">
      <dgm:prSet/>
      <dgm:spPr/>
      <dgm:t>
        <a:bodyPr/>
        <a:lstStyle/>
        <a:p>
          <a:endParaRPr lang="en-US"/>
        </a:p>
      </dgm:t>
    </dgm:pt>
    <dgm:pt modelId="{A838D81F-8350-4A88-92FD-B9D353A686B8}" type="sibTrans" cxnId="{0B744834-DA56-4BC2-B907-FE6FBFAFE3FD}">
      <dgm:prSet/>
      <dgm:spPr/>
      <dgm:t>
        <a:bodyPr/>
        <a:lstStyle/>
        <a:p>
          <a:endParaRPr lang="en-US"/>
        </a:p>
      </dgm:t>
    </dgm:pt>
    <dgm:pt modelId="{908AA964-C06A-4462-8181-9BF3DEFA4CE1}">
      <dgm:prSet/>
      <dgm:spPr/>
      <dgm:t>
        <a:bodyPr/>
        <a:lstStyle/>
        <a:p>
          <a:pPr>
            <a:lnSpc>
              <a:spcPct val="100000"/>
            </a:lnSpc>
          </a:pPr>
          <a:r>
            <a:rPr lang="en-US"/>
            <a:t>Today it has been mapped to other terminologies, translated into 19 languages, and freely used around the world. </a:t>
          </a:r>
        </a:p>
      </dgm:t>
    </dgm:pt>
    <dgm:pt modelId="{5CFA60EC-51B8-4E2C-AF01-518433481A3A}" type="parTrans" cxnId="{1A2D0B95-6469-4BB5-8A58-3AB3F4DD8588}">
      <dgm:prSet/>
      <dgm:spPr/>
      <dgm:t>
        <a:bodyPr/>
        <a:lstStyle/>
        <a:p>
          <a:endParaRPr lang="en-US"/>
        </a:p>
      </dgm:t>
    </dgm:pt>
    <dgm:pt modelId="{A0150C6D-8E56-4FF1-97ED-218651338FEA}" type="sibTrans" cxnId="{1A2D0B95-6469-4BB5-8A58-3AB3F4DD8588}">
      <dgm:prSet/>
      <dgm:spPr/>
      <dgm:t>
        <a:bodyPr/>
        <a:lstStyle/>
        <a:p>
          <a:endParaRPr lang="en-US"/>
        </a:p>
      </dgm:t>
    </dgm:pt>
    <dgm:pt modelId="{E3E3D597-0B14-4975-8EC3-B4DF5D24151B}" type="pres">
      <dgm:prSet presAssocID="{1A218142-FA6B-4D4D-BFC6-640B5FB8D1E1}" presName="root" presStyleCnt="0">
        <dgm:presLayoutVars>
          <dgm:dir/>
          <dgm:resizeHandles val="exact"/>
        </dgm:presLayoutVars>
      </dgm:prSet>
      <dgm:spPr/>
    </dgm:pt>
    <dgm:pt modelId="{0BACF82F-4C56-4345-A252-56540C7C9C97}" type="pres">
      <dgm:prSet presAssocID="{2C2F1599-4434-4C60-8ACC-B8BC7C40A4CB}" presName="compNode" presStyleCnt="0"/>
      <dgm:spPr/>
    </dgm:pt>
    <dgm:pt modelId="{307C6FCF-A945-4492-83B8-1DEB5BFD4C36}" type="pres">
      <dgm:prSet presAssocID="{2C2F1599-4434-4C60-8ACC-B8BC7C40A4CB}" presName="bgRect" presStyleLbl="bgShp" presStyleIdx="0" presStyleCnt="3"/>
      <dgm:spPr/>
    </dgm:pt>
    <dgm:pt modelId="{CDDCFA11-7D62-4E0A-9664-7BF2E66E1E21}" type="pres">
      <dgm:prSet presAssocID="{2C2F1599-4434-4C60-8ACC-B8BC7C40A4C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Education"/>
        </a:ext>
      </dgm:extLst>
    </dgm:pt>
    <dgm:pt modelId="{1E9051A2-8BCC-433D-814E-0235C5969A3D}" type="pres">
      <dgm:prSet presAssocID="{2C2F1599-4434-4C60-8ACC-B8BC7C40A4CB}" presName="spaceRect" presStyleCnt="0"/>
      <dgm:spPr/>
    </dgm:pt>
    <dgm:pt modelId="{669A49DC-2630-4751-8841-A3C0F8B73EF2}" type="pres">
      <dgm:prSet presAssocID="{2C2F1599-4434-4C60-8ACC-B8BC7C40A4CB}" presName="parTx" presStyleLbl="revTx" presStyleIdx="0" presStyleCnt="4">
        <dgm:presLayoutVars>
          <dgm:chMax val="0"/>
          <dgm:chPref val="0"/>
        </dgm:presLayoutVars>
      </dgm:prSet>
      <dgm:spPr/>
    </dgm:pt>
    <dgm:pt modelId="{B08A71E7-6F19-4BC1-805B-6DA962C1A959}" type="pres">
      <dgm:prSet presAssocID="{2C2F1599-4434-4C60-8ACC-B8BC7C40A4CB}" presName="desTx" presStyleLbl="revTx" presStyleIdx="1" presStyleCnt="4">
        <dgm:presLayoutVars/>
      </dgm:prSet>
      <dgm:spPr/>
    </dgm:pt>
    <dgm:pt modelId="{30C400E9-3B48-4388-B676-AB8B61DC720E}" type="pres">
      <dgm:prSet presAssocID="{6496C678-88B6-4705-94C4-2F482D7A0C0C}" presName="sibTrans" presStyleCnt="0"/>
      <dgm:spPr/>
    </dgm:pt>
    <dgm:pt modelId="{2615B2D7-DFED-4B97-BB3A-79A87BE37A64}" type="pres">
      <dgm:prSet presAssocID="{255D314A-8B41-445E-8252-AE0D0240024B}" presName="compNode" presStyleCnt="0"/>
      <dgm:spPr/>
    </dgm:pt>
    <dgm:pt modelId="{F601D9C2-7F2F-4850-A0E5-898E78E2FC9D}" type="pres">
      <dgm:prSet presAssocID="{255D314A-8B41-445E-8252-AE0D0240024B}" presName="bgRect" presStyleLbl="bgShp" presStyleIdx="1" presStyleCnt="3"/>
      <dgm:spPr/>
    </dgm:pt>
    <dgm:pt modelId="{07B13BE9-0190-4465-9992-2E448800DC71}" type="pres">
      <dgm:prSet presAssocID="{255D314A-8B41-445E-8252-AE0D0240024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898F98DB-5E0F-4FF7-9388-ED77E9F73373}" type="pres">
      <dgm:prSet presAssocID="{255D314A-8B41-445E-8252-AE0D0240024B}" presName="spaceRect" presStyleCnt="0"/>
      <dgm:spPr/>
    </dgm:pt>
    <dgm:pt modelId="{2222F6B0-2D08-4535-913A-177F6E6061AF}" type="pres">
      <dgm:prSet presAssocID="{255D314A-8B41-445E-8252-AE0D0240024B}" presName="parTx" presStyleLbl="revTx" presStyleIdx="2" presStyleCnt="4">
        <dgm:presLayoutVars>
          <dgm:chMax val="0"/>
          <dgm:chPref val="0"/>
        </dgm:presLayoutVars>
      </dgm:prSet>
      <dgm:spPr/>
    </dgm:pt>
    <dgm:pt modelId="{07C8EDE6-2CE0-4DF5-893F-958141AAF077}" type="pres">
      <dgm:prSet presAssocID="{A838D81F-8350-4A88-92FD-B9D353A686B8}" presName="sibTrans" presStyleCnt="0"/>
      <dgm:spPr/>
    </dgm:pt>
    <dgm:pt modelId="{8710B3B5-2C96-4F66-88FC-93622AD65AD3}" type="pres">
      <dgm:prSet presAssocID="{908AA964-C06A-4462-8181-9BF3DEFA4CE1}" presName="compNode" presStyleCnt="0"/>
      <dgm:spPr/>
    </dgm:pt>
    <dgm:pt modelId="{5019166A-6A51-49C3-BFD9-52E51D15D34E}" type="pres">
      <dgm:prSet presAssocID="{908AA964-C06A-4462-8181-9BF3DEFA4CE1}" presName="bgRect" presStyleLbl="bgShp" presStyleIdx="2" presStyleCnt="3"/>
      <dgm:spPr/>
    </dgm:pt>
    <dgm:pt modelId="{9385B5C3-3ECE-4AA8-98D8-7E8E72B26D0F}" type="pres">
      <dgm:prSet presAssocID="{908AA964-C06A-4462-8181-9BF3DEFA4CE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ranslate"/>
        </a:ext>
      </dgm:extLst>
    </dgm:pt>
    <dgm:pt modelId="{F33082D2-03FE-45F4-808A-99DDA10A281B}" type="pres">
      <dgm:prSet presAssocID="{908AA964-C06A-4462-8181-9BF3DEFA4CE1}" presName="spaceRect" presStyleCnt="0"/>
      <dgm:spPr/>
    </dgm:pt>
    <dgm:pt modelId="{78409F48-7D81-4260-9A27-6EC34F8561A2}" type="pres">
      <dgm:prSet presAssocID="{908AA964-C06A-4462-8181-9BF3DEFA4CE1}" presName="parTx" presStyleLbl="revTx" presStyleIdx="3" presStyleCnt="4">
        <dgm:presLayoutVars>
          <dgm:chMax val="0"/>
          <dgm:chPref val="0"/>
        </dgm:presLayoutVars>
      </dgm:prSet>
      <dgm:spPr/>
    </dgm:pt>
  </dgm:ptLst>
  <dgm:cxnLst>
    <dgm:cxn modelId="{BA1A350D-3B1D-4E1B-9E27-277C34207924}" type="presOf" srcId="{7B14C5E7-CBD5-475C-A67E-F5FB724FF50E}" destId="{B08A71E7-6F19-4BC1-805B-6DA962C1A959}" srcOrd="0" destOrd="1" presId="urn:microsoft.com/office/officeart/2018/2/layout/IconVerticalSolidList"/>
    <dgm:cxn modelId="{0B744834-DA56-4BC2-B907-FE6FBFAFE3FD}" srcId="{1A218142-FA6B-4D4D-BFC6-640B5FB8D1E1}" destId="{255D314A-8B41-445E-8252-AE0D0240024B}" srcOrd="1" destOrd="0" parTransId="{0BB46606-5B60-4843-94A7-74D6293ED36A}" sibTransId="{A838D81F-8350-4A88-92FD-B9D353A686B8}"/>
    <dgm:cxn modelId="{72133F76-A318-40F0-9A60-EE4C492C15EB}" srcId="{2C2F1599-4434-4C60-8ACC-B8BC7C40A4CB}" destId="{7B14C5E7-CBD5-475C-A67E-F5FB724FF50E}" srcOrd="1" destOrd="0" parTransId="{E93664C2-2037-4409-8D13-D40ACB4A7AFE}" sibTransId="{BAF42E3C-CA0E-4C67-A5D1-C2DF26496EE7}"/>
    <dgm:cxn modelId="{B969AF76-367A-4ED6-9F0E-B284C1D4BA53}" type="presOf" srcId="{908AA964-C06A-4462-8181-9BF3DEFA4CE1}" destId="{78409F48-7D81-4260-9A27-6EC34F8561A2}" srcOrd="0" destOrd="0" presId="urn:microsoft.com/office/officeart/2018/2/layout/IconVerticalSolidList"/>
    <dgm:cxn modelId="{A908AF80-FDBE-4B71-8501-74E5D506F463}" type="presOf" srcId="{1A218142-FA6B-4D4D-BFC6-640B5FB8D1E1}" destId="{E3E3D597-0B14-4975-8EC3-B4DF5D24151B}" srcOrd="0" destOrd="0" presId="urn:microsoft.com/office/officeart/2018/2/layout/IconVerticalSolidList"/>
    <dgm:cxn modelId="{25614990-3DFB-47E0-9D4C-C06BAC122CBD}" srcId="{2C2F1599-4434-4C60-8ACC-B8BC7C40A4CB}" destId="{1047086F-62A5-4E08-8506-460498012F08}" srcOrd="0" destOrd="0" parTransId="{85E8CD2D-C148-4472-9909-080176642E6D}" sibTransId="{01CA3C56-4296-496D-A027-23B90DA6C947}"/>
    <dgm:cxn modelId="{1A2D0B95-6469-4BB5-8A58-3AB3F4DD8588}" srcId="{1A218142-FA6B-4D4D-BFC6-640B5FB8D1E1}" destId="{908AA964-C06A-4462-8181-9BF3DEFA4CE1}" srcOrd="2" destOrd="0" parTransId="{5CFA60EC-51B8-4E2C-AF01-518433481A3A}" sibTransId="{A0150C6D-8E56-4FF1-97ED-218651338FEA}"/>
    <dgm:cxn modelId="{ACC34C9E-F7F9-4334-B5BF-5639AD3406C0}" type="presOf" srcId="{1047086F-62A5-4E08-8506-460498012F08}" destId="{B08A71E7-6F19-4BC1-805B-6DA962C1A959}" srcOrd="0" destOrd="0" presId="urn:microsoft.com/office/officeart/2018/2/layout/IconVerticalSolidList"/>
    <dgm:cxn modelId="{D7BB9EC3-71A1-4919-9B62-F3B628FCB79D}" type="presOf" srcId="{255D314A-8B41-445E-8252-AE0D0240024B}" destId="{2222F6B0-2D08-4535-913A-177F6E6061AF}" srcOrd="0" destOrd="0" presId="urn:microsoft.com/office/officeart/2018/2/layout/IconVerticalSolidList"/>
    <dgm:cxn modelId="{E114FEF6-E86E-48C6-9A48-1D23EAB0ECCD}" srcId="{1A218142-FA6B-4D4D-BFC6-640B5FB8D1E1}" destId="{2C2F1599-4434-4C60-8ACC-B8BC7C40A4CB}" srcOrd="0" destOrd="0" parTransId="{30129759-28D9-43CD-B6DB-77AB70BA6DC9}" sibTransId="{6496C678-88B6-4705-94C4-2F482D7A0C0C}"/>
    <dgm:cxn modelId="{CD059BF9-9D57-4E4D-83CC-A781D4B0902D}" type="presOf" srcId="{2C2F1599-4434-4C60-8ACC-B8BC7C40A4CB}" destId="{669A49DC-2630-4751-8841-A3C0F8B73EF2}" srcOrd="0" destOrd="0" presId="urn:microsoft.com/office/officeart/2018/2/layout/IconVerticalSolidList"/>
    <dgm:cxn modelId="{79BC1391-15F6-4DF7-B62C-117F74309C11}" type="presParOf" srcId="{E3E3D597-0B14-4975-8EC3-B4DF5D24151B}" destId="{0BACF82F-4C56-4345-A252-56540C7C9C97}" srcOrd="0" destOrd="0" presId="urn:microsoft.com/office/officeart/2018/2/layout/IconVerticalSolidList"/>
    <dgm:cxn modelId="{1F4651A1-0EFC-4E9F-8DA0-FB8363AE3246}" type="presParOf" srcId="{0BACF82F-4C56-4345-A252-56540C7C9C97}" destId="{307C6FCF-A945-4492-83B8-1DEB5BFD4C36}" srcOrd="0" destOrd="0" presId="urn:microsoft.com/office/officeart/2018/2/layout/IconVerticalSolidList"/>
    <dgm:cxn modelId="{5B6EAC68-BF0C-4256-8C65-55568E09CB26}" type="presParOf" srcId="{0BACF82F-4C56-4345-A252-56540C7C9C97}" destId="{CDDCFA11-7D62-4E0A-9664-7BF2E66E1E21}" srcOrd="1" destOrd="0" presId="urn:microsoft.com/office/officeart/2018/2/layout/IconVerticalSolidList"/>
    <dgm:cxn modelId="{34E35C7F-F764-4905-8E50-521CD953BE85}" type="presParOf" srcId="{0BACF82F-4C56-4345-A252-56540C7C9C97}" destId="{1E9051A2-8BCC-433D-814E-0235C5969A3D}" srcOrd="2" destOrd="0" presId="urn:microsoft.com/office/officeart/2018/2/layout/IconVerticalSolidList"/>
    <dgm:cxn modelId="{2B474C80-F7CB-4DAD-B362-1FA722A1D6A5}" type="presParOf" srcId="{0BACF82F-4C56-4345-A252-56540C7C9C97}" destId="{669A49DC-2630-4751-8841-A3C0F8B73EF2}" srcOrd="3" destOrd="0" presId="urn:microsoft.com/office/officeart/2018/2/layout/IconVerticalSolidList"/>
    <dgm:cxn modelId="{F3B9AEA4-0A55-416F-81CD-2BD3BE9DB0D0}" type="presParOf" srcId="{0BACF82F-4C56-4345-A252-56540C7C9C97}" destId="{B08A71E7-6F19-4BC1-805B-6DA962C1A959}" srcOrd="4" destOrd="0" presId="urn:microsoft.com/office/officeart/2018/2/layout/IconVerticalSolidList"/>
    <dgm:cxn modelId="{A054D66C-FDB4-4272-9BB6-EF259F2DBAF2}" type="presParOf" srcId="{E3E3D597-0B14-4975-8EC3-B4DF5D24151B}" destId="{30C400E9-3B48-4388-B676-AB8B61DC720E}" srcOrd="1" destOrd="0" presId="urn:microsoft.com/office/officeart/2018/2/layout/IconVerticalSolidList"/>
    <dgm:cxn modelId="{F46A3DD9-16CC-4156-8DFD-EB4692BBA541}" type="presParOf" srcId="{E3E3D597-0B14-4975-8EC3-B4DF5D24151B}" destId="{2615B2D7-DFED-4B97-BB3A-79A87BE37A64}" srcOrd="2" destOrd="0" presId="urn:microsoft.com/office/officeart/2018/2/layout/IconVerticalSolidList"/>
    <dgm:cxn modelId="{89E97D6D-864C-4D61-9775-C510EBD0374F}" type="presParOf" srcId="{2615B2D7-DFED-4B97-BB3A-79A87BE37A64}" destId="{F601D9C2-7F2F-4850-A0E5-898E78E2FC9D}" srcOrd="0" destOrd="0" presId="urn:microsoft.com/office/officeart/2018/2/layout/IconVerticalSolidList"/>
    <dgm:cxn modelId="{B3E2661E-4AA9-4833-B666-E5E0C8F95136}" type="presParOf" srcId="{2615B2D7-DFED-4B97-BB3A-79A87BE37A64}" destId="{07B13BE9-0190-4465-9992-2E448800DC71}" srcOrd="1" destOrd="0" presId="urn:microsoft.com/office/officeart/2018/2/layout/IconVerticalSolidList"/>
    <dgm:cxn modelId="{C05E2902-FC31-40E2-8E38-CD8E218054A1}" type="presParOf" srcId="{2615B2D7-DFED-4B97-BB3A-79A87BE37A64}" destId="{898F98DB-5E0F-4FF7-9388-ED77E9F73373}" srcOrd="2" destOrd="0" presId="urn:microsoft.com/office/officeart/2018/2/layout/IconVerticalSolidList"/>
    <dgm:cxn modelId="{33737A41-7BC6-4525-B0F3-7D1DDBF8A1AA}" type="presParOf" srcId="{2615B2D7-DFED-4B97-BB3A-79A87BE37A64}" destId="{2222F6B0-2D08-4535-913A-177F6E6061AF}" srcOrd="3" destOrd="0" presId="urn:microsoft.com/office/officeart/2018/2/layout/IconVerticalSolidList"/>
    <dgm:cxn modelId="{8AAB0C9A-6B6C-4DBB-8561-A091E86F611B}" type="presParOf" srcId="{E3E3D597-0B14-4975-8EC3-B4DF5D24151B}" destId="{07C8EDE6-2CE0-4DF5-893F-958141AAF077}" srcOrd="3" destOrd="0" presId="urn:microsoft.com/office/officeart/2018/2/layout/IconVerticalSolidList"/>
    <dgm:cxn modelId="{068BBE7C-1C7A-4718-A8FA-AA23D6B6C1DD}" type="presParOf" srcId="{E3E3D597-0B14-4975-8EC3-B4DF5D24151B}" destId="{8710B3B5-2C96-4F66-88FC-93622AD65AD3}" srcOrd="4" destOrd="0" presId="urn:microsoft.com/office/officeart/2018/2/layout/IconVerticalSolidList"/>
    <dgm:cxn modelId="{842E4DD1-702A-47C6-8DB4-C24FAD3444FF}" type="presParOf" srcId="{8710B3B5-2C96-4F66-88FC-93622AD65AD3}" destId="{5019166A-6A51-49C3-BFD9-52E51D15D34E}" srcOrd="0" destOrd="0" presId="urn:microsoft.com/office/officeart/2018/2/layout/IconVerticalSolidList"/>
    <dgm:cxn modelId="{E12E7368-05C4-414F-8EA1-7B88F6154A41}" type="presParOf" srcId="{8710B3B5-2C96-4F66-88FC-93622AD65AD3}" destId="{9385B5C3-3ECE-4AA8-98D8-7E8E72B26D0F}" srcOrd="1" destOrd="0" presId="urn:microsoft.com/office/officeart/2018/2/layout/IconVerticalSolidList"/>
    <dgm:cxn modelId="{5D2BE9BC-0CA6-42C2-85A4-5BED67775764}" type="presParOf" srcId="{8710B3B5-2C96-4F66-88FC-93622AD65AD3}" destId="{F33082D2-03FE-45F4-808A-99DDA10A281B}" srcOrd="2" destOrd="0" presId="urn:microsoft.com/office/officeart/2018/2/layout/IconVerticalSolidList"/>
    <dgm:cxn modelId="{F9297A3A-519C-4FBD-A9AE-8B385DA6E204}" type="presParOf" srcId="{8710B3B5-2C96-4F66-88FC-93622AD65AD3}" destId="{78409F48-7D81-4260-9A27-6EC34F8561A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C5DE6C-4BEB-464A-8D41-4611B2946CD0}" type="doc">
      <dgm:prSet loTypeId="urn:microsoft.com/office/officeart/2018/2/layout/IconCircleList" loCatId="icon" qsTypeId="urn:microsoft.com/office/officeart/2005/8/quickstyle/simple1#14" qsCatId="simple" csTypeId="urn:microsoft.com/office/officeart/2005/8/colors/accent1_2#11" csCatId="accent1" phldr="1"/>
      <dgm:spPr/>
      <dgm:t>
        <a:bodyPr/>
        <a:lstStyle/>
        <a:p>
          <a:endParaRPr lang="en-US"/>
        </a:p>
      </dgm:t>
    </dgm:pt>
    <dgm:pt modelId="{21C6F137-BAEE-4FA0-A154-5CBEC142409D}">
      <dgm:prSet/>
      <dgm:spPr/>
      <dgm:t>
        <a:bodyPr/>
        <a:lstStyle/>
        <a:p>
          <a:pPr>
            <a:lnSpc>
              <a:spcPct val="100000"/>
            </a:lnSpc>
          </a:pPr>
          <a:r>
            <a:rPr lang="en-US"/>
            <a:t>Is an open-source nursing terminology with no licensing fees</a:t>
          </a:r>
        </a:p>
      </dgm:t>
    </dgm:pt>
    <dgm:pt modelId="{D2501C04-47E9-47F1-AEAA-270E969E9661}" type="parTrans" cxnId="{F297A706-EF68-4D82-A838-675ED235F7D0}">
      <dgm:prSet/>
      <dgm:spPr/>
      <dgm:t>
        <a:bodyPr/>
        <a:lstStyle/>
        <a:p>
          <a:endParaRPr lang="en-US"/>
        </a:p>
      </dgm:t>
    </dgm:pt>
    <dgm:pt modelId="{38139FC9-6520-4DD5-ACD8-57A8A784125A}" type="sibTrans" cxnId="{F297A706-EF68-4D82-A838-675ED235F7D0}">
      <dgm:prSet/>
      <dgm:spPr/>
      <dgm:t>
        <a:bodyPr/>
        <a:lstStyle/>
        <a:p>
          <a:pPr>
            <a:lnSpc>
              <a:spcPct val="100000"/>
            </a:lnSpc>
          </a:pPr>
          <a:endParaRPr lang="en-US"/>
        </a:p>
      </dgm:t>
    </dgm:pt>
    <dgm:pt modelId="{B28D73F9-F5CB-46BD-BBFB-D15D4BB7C3ED}">
      <dgm:prSet/>
      <dgm:spPr/>
      <dgm:t>
        <a:bodyPr/>
        <a:lstStyle/>
        <a:p>
          <a:pPr>
            <a:lnSpc>
              <a:spcPct val="100000"/>
            </a:lnSpc>
          </a:pPr>
          <a:r>
            <a:rPr lang="en-US"/>
            <a:t>It was created by nurses for nurses using a research process</a:t>
          </a:r>
        </a:p>
      </dgm:t>
    </dgm:pt>
    <dgm:pt modelId="{8EE96AEB-1DFE-4650-B137-AED39969AD79}" type="parTrans" cxnId="{49FA43EC-5A0C-4F57-AC1B-4459966A0E3F}">
      <dgm:prSet/>
      <dgm:spPr/>
      <dgm:t>
        <a:bodyPr/>
        <a:lstStyle/>
        <a:p>
          <a:endParaRPr lang="en-US"/>
        </a:p>
      </dgm:t>
    </dgm:pt>
    <dgm:pt modelId="{52BB4A82-990D-4087-AB26-8D8558728366}" type="sibTrans" cxnId="{49FA43EC-5A0C-4F57-AC1B-4459966A0E3F}">
      <dgm:prSet/>
      <dgm:spPr/>
      <dgm:t>
        <a:bodyPr/>
        <a:lstStyle/>
        <a:p>
          <a:pPr>
            <a:lnSpc>
              <a:spcPct val="100000"/>
            </a:lnSpc>
          </a:pPr>
          <a:endParaRPr lang="en-US"/>
        </a:p>
      </dgm:t>
    </dgm:pt>
    <dgm:pt modelId="{588C252D-C0FB-494F-8297-2A995DAE87B0}">
      <dgm:prSet/>
      <dgm:spPr/>
      <dgm:t>
        <a:bodyPr/>
        <a:lstStyle/>
        <a:p>
          <a:pPr>
            <a:lnSpc>
              <a:spcPct val="100000"/>
            </a:lnSpc>
          </a:pPr>
          <a:r>
            <a:rPr lang="en-US" dirty="0"/>
            <a:t>It is recognized by the ANA</a:t>
          </a:r>
        </a:p>
      </dgm:t>
    </dgm:pt>
    <dgm:pt modelId="{88E5D766-8400-4FC7-8F8D-CF02E11547F0}" type="parTrans" cxnId="{0115C625-0A23-4011-9771-78F30FEC7937}">
      <dgm:prSet/>
      <dgm:spPr/>
      <dgm:t>
        <a:bodyPr/>
        <a:lstStyle/>
        <a:p>
          <a:endParaRPr lang="en-US"/>
        </a:p>
      </dgm:t>
    </dgm:pt>
    <dgm:pt modelId="{EF59415D-35D1-42F1-A037-E10467E7063B}" type="sibTrans" cxnId="{0115C625-0A23-4011-9771-78F30FEC7937}">
      <dgm:prSet/>
      <dgm:spPr/>
      <dgm:t>
        <a:bodyPr/>
        <a:lstStyle/>
        <a:p>
          <a:pPr>
            <a:lnSpc>
              <a:spcPct val="100000"/>
            </a:lnSpc>
          </a:pPr>
          <a:endParaRPr lang="en-US"/>
        </a:p>
      </dgm:t>
    </dgm:pt>
    <dgm:pt modelId="{8B58B999-B8CB-491B-9904-C36FB6C854C1}">
      <dgm:prSet/>
      <dgm:spPr/>
      <dgm:t>
        <a:bodyPr/>
        <a:lstStyle/>
        <a:p>
          <a:pPr>
            <a:lnSpc>
              <a:spcPct val="100000"/>
            </a:lnSpc>
          </a:pPr>
          <a:r>
            <a:rPr lang="en-US"/>
            <a:t>Users can  link nursing diagnosis and nursing interventions, showing the value of nursing care.</a:t>
          </a:r>
        </a:p>
      </dgm:t>
    </dgm:pt>
    <dgm:pt modelId="{C4859E6B-B74C-46BC-9ED6-B78992F6966C}" type="parTrans" cxnId="{511810E8-A414-43A7-86F0-0E8496B9D052}">
      <dgm:prSet/>
      <dgm:spPr/>
      <dgm:t>
        <a:bodyPr/>
        <a:lstStyle/>
        <a:p>
          <a:endParaRPr lang="en-US"/>
        </a:p>
      </dgm:t>
    </dgm:pt>
    <dgm:pt modelId="{05D280A6-3DB9-4875-AD66-40D94106C6C7}" type="sibTrans" cxnId="{511810E8-A414-43A7-86F0-0E8496B9D052}">
      <dgm:prSet/>
      <dgm:spPr/>
      <dgm:t>
        <a:bodyPr/>
        <a:lstStyle/>
        <a:p>
          <a:pPr>
            <a:lnSpc>
              <a:spcPct val="100000"/>
            </a:lnSpc>
          </a:pPr>
          <a:endParaRPr lang="en-US"/>
        </a:p>
      </dgm:t>
    </dgm:pt>
    <dgm:pt modelId="{1C02B695-B109-41CA-A870-DB3B3D235481}">
      <dgm:prSet/>
      <dgm:spPr/>
      <dgm:t>
        <a:bodyPr/>
        <a:lstStyle/>
        <a:p>
          <a:pPr>
            <a:lnSpc>
              <a:spcPct val="100000"/>
            </a:lnSpc>
          </a:pPr>
          <a:r>
            <a:rPr lang="en-US"/>
            <a:t>When implemented into the EMR, users can use drop-downs and pick-lists to assign diagnosis and interventions without needing to memorize or navigate the underlying codes</a:t>
          </a:r>
        </a:p>
      </dgm:t>
    </dgm:pt>
    <dgm:pt modelId="{96AE7614-BCCF-42BB-97E8-EB9384EF6B87}" type="parTrans" cxnId="{17C03720-96A1-4AB0-B9A9-0E8D32290374}">
      <dgm:prSet/>
      <dgm:spPr/>
      <dgm:t>
        <a:bodyPr/>
        <a:lstStyle/>
        <a:p>
          <a:endParaRPr lang="en-US"/>
        </a:p>
      </dgm:t>
    </dgm:pt>
    <dgm:pt modelId="{CA20B0C7-6E34-487A-BD2E-2F74A33B95B5}" type="sibTrans" cxnId="{17C03720-96A1-4AB0-B9A9-0E8D32290374}">
      <dgm:prSet/>
      <dgm:spPr/>
      <dgm:t>
        <a:bodyPr/>
        <a:lstStyle/>
        <a:p>
          <a:pPr>
            <a:lnSpc>
              <a:spcPct val="100000"/>
            </a:lnSpc>
          </a:pPr>
          <a:endParaRPr lang="en-US"/>
        </a:p>
      </dgm:t>
    </dgm:pt>
    <dgm:pt modelId="{7FB8B14E-F504-4CB5-B4AD-0B1962CAE53B}">
      <dgm:prSet/>
      <dgm:spPr/>
      <dgm:t>
        <a:bodyPr/>
        <a:lstStyle/>
        <a:p>
          <a:pPr>
            <a:lnSpc>
              <a:spcPct val="100000"/>
            </a:lnSpc>
          </a:pPr>
          <a:r>
            <a:rPr lang="en-US"/>
            <a:t>It has been widely adopted around the world</a:t>
          </a:r>
        </a:p>
      </dgm:t>
    </dgm:pt>
    <dgm:pt modelId="{D0DAE0B9-B6B0-42E8-8B8D-5EACBDD5194E}" type="parTrans" cxnId="{A41A6465-7995-4AED-A153-922F0B220923}">
      <dgm:prSet/>
      <dgm:spPr/>
      <dgm:t>
        <a:bodyPr/>
        <a:lstStyle/>
        <a:p>
          <a:endParaRPr lang="en-US"/>
        </a:p>
      </dgm:t>
    </dgm:pt>
    <dgm:pt modelId="{C24BDE94-7C21-4F2F-A3F7-21737D86CB4D}" type="sibTrans" cxnId="{A41A6465-7995-4AED-A153-922F0B220923}">
      <dgm:prSet/>
      <dgm:spPr/>
      <dgm:t>
        <a:bodyPr/>
        <a:lstStyle/>
        <a:p>
          <a:endParaRPr lang="en-US"/>
        </a:p>
      </dgm:t>
    </dgm:pt>
    <dgm:pt modelId="{9CC7B4C3-09A5-4874-B04B-714C0C27F65F}" type="pres">
      <dgm:prSet presAssocID="{85C5DE6C-4BEB-464A-8D41-4611B2946CD0}" presName="root" presStyleCnt="0">
        <dgm:presLayoutVars>
          <dgm:dir/>
          <dgm:resizeHandles val="exact"/>
        </dgm:presLayoutVars>
      </dgm:prSet>
      <dgm:spPr/>
    </dgm:pt>
    <dgm:pt modelId="{186847CE-833D-42CA-83A3-A8F6D7DD2685}" type="pres">
      <dgm:prSet presAssocID="{85C5DE6C-4BEB-464A-8D41-4611B2946CD0}" presName="container" presStyleCnt="0">
        <dgm:presLayoutVars>
          <dgm:dir/>
          <dgm:resizeHandles val="exact"/>
        </dgm:presLayoutVars>
      </dgm:prSet>
      <dgm:spPr/>
    </dgm:pt>
    <dgm:pt modelId="{EAAB5E54-25E1-4058-8052-D3FFDA4739DC}" type="pres">
      <dgm:prSet presAssocID="{21C6F137-BAEE-4FA0-A154-5CBEC142409D}" presName="compNode" presStyleCnt="0"/>
      <dgm:spPr/>
    </dgm:pt>
    <dgm:pt modelId="{ADD3D689-C31D-46F2-8CB5-D6D2FEE4761C}" type="pres">
      <dgm:prSet presAssocID="{21C6F137-BAEE-4FA0-A154-5CBEC142409D}" presName="iconBgRect" presStyleLbl="bgShp" presStyleIdx="0" presStyleCnt="6"/>
      <dgm:spPr/>
    </dgm:pt>
    <dgm:pt modelId="{8EA3BA25-B9A1-4803-817E-E1BCF504C36C}" type="pres">
      <dgm:prSet presAssocID="{21C6F137-BAEE-4FA0-A154-5CBEC142409D}"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ethoscope"/>
        </a:ext>
      </dgm:extLst>
    </dgm:pt>
    <dgm:pt modelId="{17E3A53F-4902-460A-8062-2C782AB0C30D}" type="pres">
      <dgm:prSet presAssocID="{21C6F137-BAEE-4FA0-A154-5CBEC142409D}" presName="spaceRect" presStyleCnt="0"/>
      <dgm:spPr/>
    </dgm:pt>
    <dgm:pt modelId="{97A10BF7-98E9-49F3-BC86-C6D57C941118}" type="pres">
      <dgm:prSet presAssocID="{21C6F137-BAEE-4FA0-A154-5CBEC142409D}" presName="textRect" presStyleLbl="revTx" presStyleIdx="0" presStyleCnt="6">
        <dgm:presLayoutVars>
          <dgm:chMax val="1"/>
          <dgm:chPref val="1"/>
        </dgm:presLayoutVars>
      </dgm:prSet>
      <dgm:spPr/>
    </dgm:pt>
    <dgm:pt modelId="{5B012A49-C444-43C0-B008-1F5B38448F2F}" type="pres">
      <dgm:prSet presAssocID="{38139FC9-6520-4DD5-ACD8-57A8A784125A}" presName="sibTrans" presStyleLbl="sibTrans2D1" presStyleIdx="0" presStyleCnt="0"/>
      <dgm:spPr/>
    </dgm:pt>
    <dgm:pt modelId="{B305BDBB-EB10-4F4F-9552-D67FA5A3F8C9}" type="pres">
      <dgm:prSet presAssocID="{B28D73F9-F5CB-46BD-BBFB-D15D4BB7C3ED}" presName="compNode" presStyleCnt="0"/>
      <dgm:spPr/>
    </dgm:pt>
    <dgm:pt modelId="{82593671-6317-4C05-A01B-32BD1E7BD57A}" type="pres">
      <dgm:prSet presAssocID="{B28D73F9-F5CB-46BD-BBFB-D15D4BB7C3ED}" presName="iconBgRect" presStyleLbl="bgShp" presStyleIdx="1" presStyleCnt="6"/>
      <dgm:spPr/>
    </dgm:pt>
    <dgm:pt modelId="{A6F16BAF-A064-4F2C-9613-0474123D6716}" type="pres">
      <dgm:prSet presAssocID="{B28D73F9-F5CB-46BD-BBFB-D15D4BB7C3ED}"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dical"/>
        </a:ext>
      </dgm:extLst>
    </dgm:pt>
    <dgm:pt modelId="{F0055351-1FD7-4355-B847-B7B87F22DE26}" type="pres">
      <dgm:prSet presAssocID="{B28D73F9-F5CB-46BD-BBFB-D15D4BB7C3ED}" presName="spaceRect" presStyleCnt="0"/>
      <dgm:spPr/>
    </dgm:pt>
    <dgm:pt modelId="{B451F0A2-7A07-4D1E-AB57-8A94DB30FF49}" type="pres">
      <dgm:prSet presAssocID="{B28D73F9-F5CB-46BD-BBFB-D15D4BB7C3ED}" presName="textRect" presStyleLbl="revTx" presStyleIdx="1" presStyleCnt="6">
        <dgm:presLayoutVars>
          <dgm:chMax val="1"/>
          <dgm:chPref val="1"/>
        </dgm:presLayoutVars>
      </dgm:prSet>
      <dgm:spPr/>
    </dgm:pt>
    <dgm:pt modelId="{236198AD-FC7B-42F6-98F3-B1909464AE3D}" type="pres">
      <dgm:prSet presAssocID="{52BB4A82-990D-4087-AB26-8D8558728366}" presName="sibTrans" presStyleLbl="sibTrans2D1" presStyleIdx="0" presStyleCnt="0"/>
      <dgm:spPr/>
    </dgm:pt>
    <dgm:pt modelId="{31797B88-BCC8-4D79-B1D2-BEDF98245FEA}" type="pres">
      <dgm:prSet presAssocID="{588C252D-C0FB-494F-8297-2A995DAE87B0}" presName="compNode" presStyleCnt="0"/>
      <dgm:spPr/>
    </dgm:pt>
    <dgm:pt modelId="{D3D41FAE-4D29-4048-80B7-7A55251A9041}" type="pres">
      <dgm:prSet presAssocID="{588C252D-C0FB-494F-8297-2A995DAE87B0}" presName="iconBgRect" presStyleLbl="bgShp" presStyleIdx="2" presStyleCnt="6"/>
      <dgm:spPr/>
    </dgm:pt>
    <dgm:pt modelId="{2873D735-7940-41E0-A2C7-65569429FACB}" type="pres">
      <dgm:prSet presAssocID="{588C252D-C0FB-494F-8297-2A995DAE87B0}"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Ribbon"/>
        </a:ext>
      </dgm:extLst>
    </dgm:pt>
    <dgm:pt modelId="{6502AE61-7DBF-4C4F-9648-AF94856DD855}" type="pres">
      <dgm:prSet presAssocID="{588C252D-C0FB-494F-8297-2A995DAE87B0}" presName="spaceRect" presStyleCnt="0"/>
      <dgm:spPr/>
    </dgm:pt>
    <dgm:pt modelId="{3F0DF509-F515-46EB-BE35-8B6FA11025DB}" type="pres">
      <dgm:prSet presAssocID="{588C252D-C0FB-494F-8297-2A995DAE87B0}" presName="textRect" presStyleLbl="revTx" presStyleIdx="2" presStyleCnt="6">
        <dgm:presLayoutVars>
          <dgm:chMax val="1"/>
          <dgm:chPref val="1"/>
        </dgm:presLayoutVars>
      </dgm:prSet>
      <dgm:spPr/>
    </dgm:pt>
    <dgm:pt modelId="{A5BE5A85-B363-4BBE-BCFB-64F40A8B42FB}" type="pres">
      <dgm:prSet presAssocID="{EF59415D-35D1-42F1-A037-E10467E7063B}" presName="sibTrans" presStyleLbl="sibTrans2D1" presStyleIdx="0" presStyleCnt="0"/>
      <dgm:spPr/>
    </dgm:pt>
    <dgm:pt modelId="{0EEE544D-1C43-4A64-9CB3-48BC30431097}" type="pres">
      <dgm:prSet presAssocID="{8B58B999-B8CB-491B-9904-C36FB6C854C1}" presName="compNode" presStyleCnt="0"/>
      <dgm:spPr/>
    </dgm:pt>
    <dgm:pt modelId="{D8BA8138-0FD5-40D4-BFA8-7CA600C32D87}" type="pres">
      <dgm:prSet presAssocID="{8B58B999-B8CB-491B-9904-C36FB6C854C1}" presName="iconBgRect" presStyleLbl="bgShp" presStyleIdx="3" presStyleCnt="6"/>
      <dgm:spPr/>
    </dgm:pt>
    <dgm:pt modelId="{9250C3B6-6F94-48DB-A4E6-CD7D3688132E}" type="pres">
      <dgm:prSet presAssocID="{8B58B999-B8CB-491B-9904-C36FB6C854C1}"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ospital"/>
        </a:ext>
      </dgm:extLst>
    </dgm:pt>
    <dgm:pt modelId="{7CE95553-EE1C-4089-A9AF-1A7875D172C4}" type="pres">
      <dgm:prSet presAssocID="{8B58B999-B8CB-491B-9904-C36FB6C854C1}" presName="spaceRect" presStyleCnt="0"/>
      <dgm:spPr/>
    </dgm:pt>
    <dgm:pt modelId="{8975C540-83E6-4184-A1CF-2EB6FF755E5A}" type="pres">
      <dgm:prSet presAssocID="{8B58B999-B8CB-491B-9904-C36FB6C854C1}" presName="textRect" presStyleLbl="revTx" presStyleIdx="3" presStyleCnt="6">
        <dgm:presLayoutVars>
          <dgm:chMax val="1"/>
          <dgm:chPref val="1"/>
        </dgm:presLayoutVars>
      </dgm:prSet>
      <dgm:spPr/>
    </dgm:pt>
    <dgm:pt modelId="{76864EE8-525A-44D6-8265-4530BCA62E76}" type="pres">
      <dgm:prSet presAssocID="{05D280A6-3DB9-4875-AD66-40D94106C6C7}" presName="sibTrans" presStyleLbl="sibTrans2D1" presStyleIdx="0" presStyleCnt="0"/>
      <dgm:spPr/>
    </dgm:pt>
    <dgm:pt modelId="{4757DF39-B0B0-4A30-8F03-AA1FF61AAC19}" type="pres">
      <dgm:prSet presAssocID="{1C02B695-B109-41CA-A870-DB3B3D235481}" presName="compNode" presStyleCnt="0"/>
      <dgm:spPr/>
    </dgm:pt>
    <dgm:pt modelId="{A65249D7-16BC-4E54-9630-89BFF720D99D}" type="pres">
      <dgm:prSet presAssocID="{1C02B695-B109-41CA-A870-DB3B3D235481}" presName="iconBgRect" presStyleLbl="bgShp" presStyleIdx="4" presStyleCnt="6"/>
      <dgm:spPr/>
    </dgm:pt>
    <dgm:pt modelId="{1294A908-1D75-444A-9FD6-E5F46A509E23}" type="pres">
      <dgm:prSet presAssocID="{1C02B695-B109-41CA-A870-DB3B3D235481}"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Presentation with Checklist"/>
        </a:ext>
      </dgm:extLst>
    </dgm:pt>
    <dgm:pt modelId="{DD8A1BBC-FE24-40E6-88A4-4DCF3FADED20}" type="pres">
      <dgm:prSet presAssocID="{1C02B695-B109-41CA-A870-DB3B3D235481}" presName="spaceRect" presStyleCnt="0"/>
      <dgm:spPr/>
    </dgm:pt>
    <dgm:pt modelId="{598DB008-CA99-4F7B-9621-3CD0D88AF40C}" type="pres">
      <dgm:prSet presAssocID="{1C02B695-B109-41CA-A870-DB3B3D235481}" presName="textRect" presStyleLbl="revTx" presStyleIdx="4" presStyleCnt="6">
        <dgm:presLayoutVars>
          <dgm:chMax val="1"/>
          <dgm:chPref val="1"/>
        </dgm:presLayoutVars>
      </dgm:prSet>
      <dgm:spPr/>
    </dgm:pt>
    <dgm:pt modelId="{2FE67F32-E8BF-4F10-88A7-7E31E8A11B92}" type="pres">
      <dgm:prSet presAssocID="{CA20B0C7-6E34-487A-BD2E-2F74A33B95B5}" presName="sibTrans" presStyleLbl="sibTrans2D1" presStyleIdx="0" presStyleCnt="0"/>
      <dgm:spPr/>
    </dgm:pt>
    <dgm:pt modelId="{78AC3E70-5015-4A56-A17E-BC16F630EA39}" type="pres">
      <dgm:prSet presAssocID="{7FB8B14E-F504-4CB5-B4AD-0B1962CAE53B}" presName="compNode" presStyleCnt="0"/>
      <dgm:spPr/>
    </dgm:pt>
    <dgm:pt modelId="{9F0C3C21-05D4-468B-B25B-886B5A2FE310}" type="pres">
      <dgm:prSet presAssocID="{7FB8B14E-F504-4CB5-B4AD-0B1962CAE53B}" presName="iconBgRect" presStyleLbl="bgShp" presStyleIdx="5" presStyleCnt="6"/>
      <dgm:spPr/>
    </dgm:pt>
    <dgm:pt modelId="{0FBEAD09-9EAA-408E-92C8-57377400BE61}" type="pres">
      <dgm:prSet presAssocID="{7FB8B14E-F504-4CB5-B4AD-0B1962CAE53B}"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arth Globe Americas"/>
        </a:ext>
      </dgm:extLst>
    </dgm:pt>
    <dgm:pt modelId="{4D846520-D071-4906-A6F8-A348E037BE86}" type="pres">
      <dgm:prSet presAssocID="{7FB8B14E-F504-4CB5-B4AD-0B1962CAE53B}" presName="spaceRect" presStyleCnt="0"/>
      <dgm:spPr/>
    </dgm:pt>
    <dgm:pt modelId="{469631F0-D5FF-48C2-A4F3-BEDF9A9B559F}" type="pres">
      <dgm:prSet presAssocID="{7FB8B14E-F504-4CB5-B4AD-0B1962CAE53B}" presName="textRect" presStyleLbl="revTx" presStyleIdx="5" presStyleCnt="6">
        <dgm:presLayoutVars>
          <dgm:chMax val="1"/>
          <dgm:chPref val="1"/>
        </dgm:presLayoutVars>
      </dgm:prSet>
      <dgm:spPr/>
    </dgm:pt>
  </dgm:ptLst>
  <dgm:cxnLst>
    <dgm:cxn modelId="{F297A706-EF68-4D82-A838-675ED235F7D0}" srcId="{85C5DE6C-4BEB-464A-8D41-4611B2946CD0}" destId="{21C6F137-BAEE-4FA0-A154-5CBEC142409D}" srcOrd="0" destOrd="0" parTransId="{D2501C04-47E9-47F1-AEAA-270E969E9661}" sibTransId="{38139FC9-6520-4DD5-ACD8-57A8A784125A}"/>
    <dgm:cxn modelId="{0BFF061F-E46D-4F31-B638-A6EAF77FE81B}" type="presOf" srcId="{21C6F137-BAEE-4FA0-A154-5CBEC142409D}" destId="{97A10BF7-98E9-49F3-BC86-C6D57C941118}" srcOrd="0" destOrd="0" presId="urn:microsoft.com/office/officeart/2018/2/layout/IconCircleList"/>
    <dgm:cxn modelId="{17C03720-96A1-4AB0-B9A9-0E8D32290374}" srcId="{85C5DE6C-4BEB-464A-8D41-4611B2946CD0}" destId="{1C02B695-B109-41CA-A870-DB3B3D235481}" srcOrd="4" destOrd="0" parTransId="{96AE7614-BCCF-42BB-97E8-EB9384EF6B87}" sibTransId="{CA20B0C7-6E34-487A-BD2E-2F74A33B95B5}"/>
    <dgm:cxn modelId="{0115C625-0A23-4011-9771-78F30FEC7937}" srcId="{85C5DE6C-4BEB-464A-8D41-4611B2946CD0}" destId="{588C252D-C0FB-494F-8297-2A995DAE87B0}" srcOrd="2" destOrd="0" parTransId="{88E5D766-8400-4FC7-8F8D-CF02E11547F0}" sibTransId="{EF59415D-35D1-42F1-A037-E10467E7063B}"/>
    <dgm:cxn modelId="{A38DEB36-741D-4762-97A5-96623A68A710}" type="presOf" srcId="{38139FC9-6520-4DD5-ACD8-57A8A784125A}" destId="{5B012A49-C444-43C0-B008-1F5B38448F2F}" srcOrd="0" destOrd="0" presId="urn:microsoft.com/office/officeart/2018/2/layout/IconCircleList"/>
    <dgm:cxn modelId="{37C37938-C47F-4ACA-95C8-F1287F6F3CD3}" type="presOf" srcId="{52BB4A82-990D-4087-AB26-8D8558728366}" destId="{236198AD-FC7B-42F6-98F3-B1909464AE3D}" srcOrd="0" destOrd="0" presId="urn:microsoft.com/office/officeart/2018/2/layout/IconCircleList"/>
    <dgm:cxn modelId="{208C3348-3744-4B94-A37D-FA06CE0D13F2}" type="presOf" srcId="{1C02B695-B109-41CA-A870-DB3B3D235481}" destId="{598DB008-CA99-4F7B-9621-3CD0D88AF40C}" srcOrd="0" destOrd="0" presId="urn:microsoft.com/office/officeart/2018/2/layout/IconCircleList"/>
    <dgm:cxn modelId="{A43C7D4B-21FA-451C-9F82-4FBB9E9A7692}" type="presOf" srcId="{05D280A6-3DB9-4875-AD66-40D94106C6C7}" destId="{76864EE8-525A-44D6-8265-4530BCA62E76}" srcOrd="0" destOrd="0" presId="urn:microsoft.com/office/officeart/2018/2/layout/IconCircleList"/>
    <dgm:cxn modelId="{A41A6465-7995-4AED-A153-922F0B220923}" srcId="{85C5DE6C-4BEB-464A-8D41-4611B2946CD0}" destId="{7FB8B14E-F504-4CB5-B4AD-0B1962CAE53B}" srcOrd="5" destOrd="0" parTransId="{D0DAE0B9-B6B0-42E8-8B8D-5EACBDD5194E}" sibTransId="{C24BDE94-7C21-4F2F-A3F7-21737D86CB4D}"/>
    <dgm:cxn modelId="{3B2AE778-099E-4538-9AD4-0F9BEE8F7748}" type="presOf" srcId="{85C5DE6C-4BEB-464A-8D41-4611B2946CD0}" destId="{9CC7B4C3-09A5-4874-B04B-714C0C27F65F}" srcOrd="0" destOrd="0" presId="urn:microsoft.com/office/officeart/2018/2/layout/IconCircleList"/>
    <dgm:cxn modelId="{FA8A397A-E584-43A0-B380-4F8A67C27BB7}" type="presOf" srcId="{7FB8B14E-F504-4CB5-B4AD-0B1962CAE53B}" destId="{469631F0-D5FF-48C2-A4F3-BEDF9A9B559F}" srcOrd="0" destOrd="0" presId="urn:microsoft.com/office/officeart/2018/2/layout/IconCircleList"/>
    <dgm:cxn modelId="{990986B2-6D81-4126-9216-8E0A2DF9CE0B}" type="presOf" srcId="{B28D73F9-F5CB-46BD-BBFB-D15D4BB7C3ED}" destId="{B451F0A2-7A07-4D1E-AB57-8A94DB30FF49}" srcOrd="0" destOrd="0" presId="urn:microsoft.com/office/officeart/2018/2/layout/IconCircleList"/>
    <dgm:cxn modelId="{E3C492B7-945D-452F-ABEF-A81A954E609C}" type="presOf" srcId="{EF59415D-35D1-42F1-A037-E10467E7063B}" destId="{A5BE5A85-B363-4BBE-BCFB-64F40A8B42FB}" srcOrd="0" destOrd="0" presId="urn:microsoft.com/office/officeart/2018/2/layout/IconCircleList"/>
    <dgm:cxn modelId="{4BFF2AD9-A2EA-45F0-B6EB-FAAB16DCFD7F}" type="presOf" srcId="{588C252D-C0FB-494F-8297-2A995DAE87B0}" destId="{3F0DF509-F515-46EB-BE35-8B6FA11025DB}" srcOrd="0" destOrd="0" presId="urn:microsoft.com/office/officeart/2018/2/layout/IconCircleList"/>
    <dgm:cxn modelId="{511810E8-A414-43A7-86F0-0E8496B9D052}" srcId="{85C5DE6C-4BEB-464A-8D41-4611B2946CD0}" destId="{8B58B999-B8CB-491B-9904-C36FB6C854C1}" srcOrd="3" destOrd="0" parTransId="{C4859E6B-B74C-46BC-9ED6-B78992F6966C}" sibTransId="{05D280A6-3DB9-4875-AD66-40D94106C6C7}"/>
    <dgm:cxn modelId="{4663F3E9-866A-48A0-99DD-8A16DEA7F20B}" type="presOf" srcId="{8B58B999-B8CB-491B-9904-C36FB6C854C1}" destId="{8975C540-83E6-4184-A1CF-2EB6FF755E5A}" srcOrd="0" destOrd="0" presId="urn:microsoft.com/office/officeart/2018/2/layout/IconCircleList"/>
    <dgm:cxn modelId="{49FA43EC-5A0C-4F57-AC1B-4459966A0E3F}" srcId="{85C5DE6C-4BEB-464A-8D41-4611B2946CD0}" destId="{B28D73F9-F5CB-46BD-BBFB-D15D4BB7C3ED}" srcOrd="1" destOrd="0" parTransId="{8EE96AEB-1DFE-4650-B137-AED39969AD79}" sibTransId="{52BB4A82-990D-4087-AB26-8D8558728366}"/>
    <dgm:cxn modelId="{A44DAAF5-7AC0-4A55-A6E3-39E128604CDA}" type="presOf" srcId="{CA20B0C7-6E34-487A-BD2E-2F74A33B95B5}" destId="{2FE67F32-E8BF-4F10-88A7-7E31E8A11B92}" srcOrd="0" destOrd="0" presId="urn:microsoft.com/office/officeart/2018/2/layout/IconCircleList"/>
    <dgm:cxn modelId="{83D31A6E-166B-4CB5-9C5D-81C6FF3AB1CC}" type="presParOf" srcId="{9CC7B4C3-09A5-4874-B04B-714C0C27F65F}" destId="{186847CE-833D-42CA-83A3-A8F6D7DD2685}" srcOrd="0" destOrd="0" presId="urn:microsoft.com/office/officeart/2018/2/layout/IconCircleList"/>
    <dgm:cxn modelId="{6E1BE131-A61E-44BD-8151-05E42B3A80D7}" type="presParOf" srcId="{186847CE-833D-42CA-83A3-A8F6D7DD2685}" destId="{EAAB5E54-25E1-4058-8052-D3FFDA4739DC}" srcOrd="0" destOrd="0" presId="urn:microsoft.com/office/officeart/2018/2/layout/IconCircleList"/>
    <dgm:cxn modelId="{E6BC99F9-F85F-48B7-930A-58762FBBD1AB}" type="presParOf" srcId="{EAAB5E54-25E1-4058-8052-D3FFDA4739DC}" destId="{ADD3D689-C31D-46F2-8CB5-D6D2FEE4761C}" srcOrd="0" destOrd="0" presId="urn:microsoft.com/office/officeart/2018/2/layout/IconCircleList"/>
    <dgm:cxn modelId="{D029B878-B239-46A3-8F3B-EAC3BB983E43}" type="presParOf" srcId="{EAAB5E54-25E1-4058-8052-D3FFDA4739DC}" destId="{8EA3BA25-B9A1-4803-817E-E1BCF504C36C}" srcOrd="1" destOrd="0" presId="urn:microsoft.com/office/officeart/2018/2/layout/IconCircleList"/>
    <dgm:cxn modelId="{770644BA-C7EF-441D-9C79-937D2B18196D}" type="presParOf" srcId="{EAAB5E54-25E1-4058-8052-D3FFDA4739DC}" destId="{17E3A53F-4902-460A-8062-2C782AB0C30D}" srcOrd="2" destOrd="0" presId="urn:microsoft.com/office/officeart/2018/2/layout/IconCircleList"/>
    <dgm:cxn modelId="{BDB8233D-923A-4C82-8263-0E95677827A7}" type="presParOf" srcId="{EAAB5E54-25E1-4058-8052-D3FFDA4739DC}" destId="{97A10BF7-98E9-49F3-BC86-C6D57C941118}" srcOrd="3" destOrd="0" presId="urn:microsoft.com/office/officeart/2018/2/layout/IconCircleList"/>
    <dgm:cxn modelId="{0153A0C3-59B6-420D-8B5D-F7F3DCDD5B24}" type="presParOf" srcId="{186847CE-833D-42CA-83A3-A8F6D7DD2685}" destId="{5B012A49-C444-43C0-B008-1F5B38448F2F}" srcOrd="1" destOrd="0" presId="urn:microsoft.com/office/officeart/2018/2/layout/IconCircleList"/>
    <dgm:cxn modelId="{303D4280-6E7D-4EB0-BEF6-78C178B3FE3D}" type="presParOf" srcId="{186847CE-833D-42CA-83A3-A8F6D7DD2685}" destId="{B305BDBB-EB10-4F4F-9552-D67FA5A3F8C9}" srcOrd="2" destOrd="0" presId="urn:microsoft.com/office/officeart/2018/2/layout/IconCircleList"/>
    <dgm:cxn modelId="{3C396CE9-15C1-4CF6-A6BF-DE4ECA5F7AA5}" type="presParOf" srcId="{B305BDBB-EB10-4F4F-9552-D67FA5A3F8C9}" destId="{82593671-6317-4C05-A01B-32BD1E7BD57A}" srcOrd="0" destOrd="0" presId="urn:microsoft.com/office/officeart/2018/2/layout/IconCircleList"/>
    <dgm:cxn modelId="{4D4F206A-6412-4AB2-BE01-23AE54BF3733}" type="presParOf" srcId="{B305BDBB-EB10-4F4F-9552-D67FA5A3F8C9}" destId="{A6F16BAF-A064-4F2C-9613-0474123D6716}" srcOrd="1" destOrd="0" presId="urn:microsoft.com/office/officeart/2018/2/layout/IconCircleList"/>
    <dgm:cxn modelId="{1903E4D9-94FE-4631-975E-F91000A3E4F4}" type="presParOf" srcId="{B305BDBB-EB10-4F4F-9552-D67FA5A3F8C9}" destId="{F0055351-1FD7-4355-B847-B7B87F22DE26}" srcOrd="2" destOrd="0" presId="urn:microsoft.com/office/officeart/2018/2/layout/IconCircleList"/>
    <dgm:cxn modelId="{BD60B8FB-11D3-47C4-B2CA-F4590D559B57}" type="presParOf" srcId="{B305BDBB-EB10-4F4F-9552-D67FA5A3F8C9}" destId="{B451F0A2-7A07-4D1E-AB57-8A94DB30FF49}" srcOrd="3" destOrd="0" presId="urn:microsoft.com/office/officeart/2018/2/layout/IconCircleList"/>
    <dgm:cxn modelId="{94C955EC-2D99-44A1-8547-52E6FDD58CB1}" type="presParOf" srcId="{186847CE-833D-42CA-83A3-A8F6D7DD2685}" destId="{236198AD-FC7B-42F6-98F3-B1909464AE3D}" srcOrd="3" destOrd="0" presId="urn:microsoft.com/office/officeart/2018/2/layout/IconCircleList"/>
    <dgm:cxn modelId="{47045415-B0D2-4E79-82CD-461CADB0FA04}" type="presParOf" srcId="{186847CE-833D-42CA-83A3-A8F6D7DD2685}" destId="{31797B88-BCC8-4D79-B1D2-BEDF98245FEA}" srcOrd="4" destOrd="0" presId="urn:microsoft.com/office/officeart/2018/2/layout/IconCircleList"/>
    <dgm:cxn modelId="{03F99CFC-3BAF-4CB6-BD94-05BBBE0B074C}" type="presParOf" srcId="{31797B88-BCC8-4D79-B1D2-BEDF98245FEA}" destId="{D3D41FAE-4D29-4048-80B7-7A55251A9041}" srcOrd="0" destOrd="0" presId="urn:microsoft.com/office/officeart/2018/2/layout/IconCircleList"/>
    <dgm:cxn modelId="{E6350B58-163C-4FF8-B50B-09AF24A9F5C6}" type="presParOf" srcId="{31797B88-BCC8-4D79-B1D2-BEDF98245FEA}" destId="{2873D735-7940-41E0-A2C7-65569429FACB}" srcOrd="1" destOrd="0" presId="urn:microsoft.com/office/officeart/2018/2/layout/IconCircleList"/>
    <dgm:cxn modelId="{0230A90B-54D1-41DE-B94E-77B379F5CB82}" type="presParOf" srcId="{31797B88-BCC8-4D79-B1D2-BEDF98245FEA}" destId="{6502AE61-7DBF-4C4F-9648-AF94856DD855}" srcOrd="2" destOrd="0" presId="urn:microsoft.com/office/officeart/2018/2/layout/IconCircleList"/>
    <dgm:cxn modelId="{C3229EF6-B606-443A-B5CB-7EE7665FC41B}" type="presParOf" srcId="{31797B88-BCC8-4D79-B1D2-BEDF98245FEA}" destId="{3F0DF509-F515-46EB-BE35-8B6FA11025DB}" srcOrd="3" destOrd="0" presId="urn:microsoft.com/office/officeart/2018/2/layout/IconCircleList"/>
    <dgm:cxn modelId="{F913124E-9ED2-404E-BC85-E1D3C34B47A4}" type="presParOf" srcId="{186847CE-833D-42CA-83A3-A8F6D7DD2685}" destId="{A5BE5A85-B363-4BBE-BCFB-64F40A8B42FB}" srcOrd="5" destOrd="0" presId="urn:microsoft.com/office/officeart/2018/2/layout/IconCircleList"/>
    <dgm:cxn modelId="{5D1B5BFB-8E23-4936-9C30-D0DE5D903C44}" type="presParOf" srcId="{186847CE-833D-42CA-83A3-A8F6D7DD2685}" destId="{0EEE544D-1C43-4A64-9CB3-48BC30431097}" srcOrd="6" destOrd="0" presId="urn:microsoft.com/office/officeart/2018/2/layout/IconCircleList"/>
    <dgm:cxn modelId="{BD598E63-E2A9-4F3B-A7E3-864D81E2AEA9}" type="presParOf" srcId="{0EEE544D-1C43-4A64-9CB3-48BC30431097}" destId="{D8BA8138-0FD5-40D4-BFA8-7CA600C32D87}" srcOrd="0" destOrd="0" presId="urn:microsoft.com/office/officeart/2018/2/layout/IconCircleList"/>
    <dgm:cxn modelId="{1F84D3F3-27C9-457C-83DD-C056FE7A1952}" type="presParOf" srcId="{0EEE544D-1C43-4A64-9CB3-48BC30431097}" destId="{9250C3B6-6F94-48DB-A4E6-CD7D3688132E}" srcOrd="1" destOrd="0" presId="urn:microsoft.com/office/officeart/2018/2/layout/IconCircleList"/>
    <dgm:cxn modelId="{EC247DE6-ECDA-46EC-A524-371738D723A6}" type="presParOf" srcId="{0EEE544D-1C43-4A64-9CB3-48BC30431097}" destId="{7CE95553-EE1C-4089-A9AF-1A7875D172C4}" srcOrd="2" destOrd="0" presId="urn:microsoft.com/office/officeart/2018/2/layout/IconCircleList"/>
    <dgm:cxn modelId="{F8E71E80-7F8D-4A09-AD4C-7023D2FD0401}" type="presParOf" srcId="{0EEE544D-1C43-4A64-9CB3-48BC30431097}" destId="{8975C540-83E6-4184-A1CF-2EB6FF755E5A}" srcOrd="3" destOrd="0" presId="urn:microsoft.com/office/officeart/2018/2/layout/IconCircleList"/>
    <dgm:cxn modelId="{1E3540E8-7734-4E40-83C2-ADE44C03AB7D}" type="presParOf" srcId="{186847CE-833D-42CA-83A3-A8F6D7DD2685}" destId="{76864EE8-525A-44D6-8265-4530BCA62E76}" srcOrd="7" destOrd="0" presId="urn:microsoft.com/office/officeart/2018/2/layout/IconCircleList"/>
    <dgm:cxn modelId="{F762B401-D940-4D81-BE36-8FB678795FED}" type="presParOf" srcId="{186847CE-833D-42CA-83A3-A8F6D7DD2685}" destId="{4757DF39-B0B0-4A30-8F03-AA1FF61AAC19}" srcOrd="8" destOrd="0" presId="urn:microsoft.com/office/officeart/2018/2/layout/IconCircleList"/>
    <dgm:cxn modelId="{299A1434-9225-4FC3-918A-763A69D1FD7C}" type="presParOf" srcId="{4757DF39-B0B0-4A30-8F03-AA1FF61AAC19}" destId="{A65249D7-16BC-4E54-9630-89BFF720D99D}" srcOrd="0" destOrd="0" presId="urn:microsoft.com/office/officeart/2018/2/layout/IconCircleList"/>
    <dgm:cxn modelId="{3AAE88E2-96F5-44C5-B56D-695B9B7AB39A}" type="presParOf" srcId="{4757DF39-B0B0-4A30-8F03-AA1FF61AAC19}" destId="{1294A908-1D75-444A-9FD6-E5F46A509E23}" srcOrd="1" destOrd="0" presId="urn:microsoft.com/office/officeart/2018/2/layout/IconCircleList"/>
    <dgm:cxn modelId="{202D5638-5A3C-49CB-8C58-8C3451D76F1A}" type="presParOf" srcId="{4757DF39-B0B0-4A30-8F03-AA1FF61AAC19}" destId="{DD8A1BBC-FE24-40E6-88A4-4DCF3FADED20}" srcOrd="2" destOrd="0" presId="urn:microsoft.com/office/officeart/2018/2/layout/IconCircleList"/>
    <dgm:cxn modelId="{1E0CDDE8-1375-4031-97AA-B02C857194D1}" type="presParOf" srcId="{4757DF39-B0B0-4A30-8F03-AA1FF61AAC19}" destId="{598DB008-CA99-4F7B-9621-3CD0D88AF40C}" srcOrd="3" destOrd="0" presId="urn:microsoft.com/office/officeart/2018/2/layout/IconCircleList"/>
    <dgm:cxn modelId="{F01FACB4-92A9-4BC6-BD27-C771C6D45CB6}" type="presParOf" srcId="{186847CE-833D-42CA-83A3-A8F6D7DD2685}" destId="{2FE67F32-E8BF-4F10-88A7-7E31E8A11B92}" srcOrd="9" destOrd="0" presId="urn:microsoft.com/office/officeart/2018/2/layout/IconCircleList"/>
    <dgm:cxn modelId="{D62A3A2A-6233-4475-88A3-A889B0735118}" type="presParOf" srcId="{186847CE-833D-42CA-83A3-A8F6D7DD2685}" destId="{78AC3E70-5015-4A56-A17E-BC16F630EA39}" srcOrd="10" destOrd="0" presId="urn:microsoft.com/office/officeart/2018/2/layout/IconCircleList"/>
    <dgm:cxn modelId="{6115E7DE-A951-45E1-A768-BA14BFB8113E}" type="presParOf" srcId="{78AC3E70-5015-4A56-A17E-BC16F630EA39}" destId="{9F0C3C21-05D4-468B-B25B-886B5A2FE310}" srcOrd="0" destOrd="0" presId="urn:microsoft.com/office/officeart/2018/2/layout/IconCircleList"/>
    <dgm:cxn modelId="{E219B2C0-249B-4F1C-9F06-90B8F7EF8E99}" type="presParOf" srcId="{78AC3E70-5015-4A56-A17E-BC16F630EA39}" destId="{0FBEAD09-9EAA-408E-92C8-57377400BE61}" srcOrd="1" destOrd="0" presId="urn:microsoft.com/office/officeart/2018/2/layout/IconCircleList"/>
    <dgm:cxn modelId="{72A65B26-67F2-46D6-9FF8-12DF98C792CC}" type="presParOf" srcId="{78AC3E70-5015-4A56-A17E-BC16F630EA39}" destId="{4D846520-D071-4906-A6F8-A348E037BE86}" srcOrd="2" destOrd="0" presId="urn:microsoft.com/office/officeart/2018/2/layout/IconCircleList"/>
    <dgm:cxn modelId="{70A34D63-AA89-498D-A290-052FE1FECA35}" type="presParOf" srcId="{78AC3E70-5015-4A56-A17E-BC16F630EA39}" destId="{469631F0-D5FF-48C2-A4F3-BEDF9A9B559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C6FCF-A945-4492-83B8-1DEB5BFD4C36}">
      <dsp:nvSpPr>
        <dsp:cNvPr id="0" name=""/>
        <dsp:cNvSpPr/>
      </dsp:nvSpPr>
      <dsp:spPr>
        <a:xfrm>
          <a:off x="0" y="531"/>
          <a:ext cx="9041524"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CFA11-7D62-4E0A-9664-7BF2E66E1E21}">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9A49DC-2630-4751-8841-A3C0F8B73EF2}">
      <dsp:nvSpPr>
        <dsp:cNvPr id="0" name=""/>
        <dsp:cNvSpPr/>
      </dsp:nvSpPr>
      <dsp:spPr>
        <a:xfrm>
          <a:off x="1435590" y="531"/>
          <a:ext cx="4068685"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US" sz="2100" kern="1200"/>
            <a:t>Started at Georgetown University School of Nursing in 1988 with research led by Dr. Virginia Saba </a:t>
          </a:r>
        </a:p>
      </dsp:txBody>
      <dsp:txXfrm>
        <a:off x="1435590" y="531"/>
        <a:ext cx="4068685" cy="1242935"/>
      </dsp:txXfrm>
    </dsp:sp>
    <dsp:sp modelId="{B08A71E7-6F19-4BC1-805B-6DA962C1A959}">
      <dsp:nvSpPr>
        <dsp:cNvPr id="0" name=""/>
        <dsp:cNvSpPr/>
      </dsp:nvSpPr>
      <dsp:spPr>
        <a:xfrm>
          <a:off x="5504276" y="531"/>
          <a:ext cx="3537247"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488950">
            <a:lnSpc>
              <a:spcPct val="100000"/>
            </a:lnSpc>
            <a:spcBef>
              <a:spcPct val="0"/>
            </a:spcBef>
            <a:spcAft>
              <a:spcPct val="35000"/>
            </a:spcAft>
            <a:buNone/>
          </a:pPr>
          <a:r>
            <a:rPr lang="en-US" sz="1100" kern="1200"/>
            <a:t>Chart abstractions of 8,961 patient encounters across national sample of 646 healthcare facilities.</a:t>
          </a:r>
        </a:p>
        <a:p>
          <a:pPr marL="0" lvl="0" indent="0" algn="l" defTabSz="488950">
            <a:lnSpc>
              <a:spcPct val="100000"/>
            </a:lnSpc>
            <a:spcBef>
              <a:spcPct val="0"/>
            </a:spcBef>
            <a:spcAft>
              <a:spcPct val="35000"/>
            </a:spcAft>
            <a:buNone/>
          </a:pPr>
          <a:r>
            <a:rPr lang="en-US" sz="1100" kern="1200"/>
            <a:t>Statistical analysis produced standardized coded terminology for assessing, documenting and evaluating nursing care </a:t>
          </a:r>
        </a:p>
      </dsp:txBody>
      <dsp:txXfrm>
        <a:off x="5504276" y="531"/>
        <a:ext cx="3537247" cy="1242935"/>
      </dsp:txXfrm>
    </dsp:sp>
    <dsp:sp modelId="{F601D9C2-7F2F-4850-A0E5-898E78E2FC9D}">
      <dsp:nvSpPr>
        <dsp:cNvPr id="0" name=""/>
        <dsp:cNvSpPr/>
      </dsp:nvSpPr>
      <dsp:spPr>
        <a:xfrm>
          <a:off x="0" y="1554201"/>
          <a:ext cx="9041524"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B13BE9-0190-4465-9992-2E448800DC71}">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22F6B0-2D08-4535-913A-177F6E6061AF}">
      <dsp:nvSpPr>
        <dsp:cNvPr id="0" name=""/>
        <dsp:cNvSpPr/>
      </dsp:nvSpPr>
      <dsp:spPr>
        <a:xfrm>
          <a:off x="1435590" y="1554201"/>
          <a:ext cx="7605933"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US" sz="2100" kern="1200"/>
            <a:t>Formally recognized in 1991 and reaffirmed in 1998 and 2006 by the ANA</a:t>
          </a:r>
        </a:p>
      </dsp:txBody>
      <dsp:txXfrm>
        <a:off x="1435590" y="1554201"/>
        <a:ext cx="7605933" cy="1242935"/>
      </dsp:txXfrm>
    </dsp:sp>
    <dsp:sp modelId="{5019166A-6A51-49C3-BFD9-52E51D15D34E}">
      <dsp:nvSpPr>
        <dsp:cNvPr id="0" name=""/>
        <dsp:cNvSpPr/>
      </dsp:nvSpPr>
      <dsp:spPr>
        <a:xfrm>
          <a:off x="0" y="3107870"/>
          <a:ext cx="9041524"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85B5C3-3ECE-4AA8-98D8-7E8E72B26D0F}">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409F48-7D81-4260-9A27-6EC34F8561A2}">
      <dsp:nvSpPr>
        <dsp:cNvPr id="0" name=""/>
        <dsp:cNvSpPr/>
      </dsp:nvSpPr>
      <dsp:spPr>
        <a:xfrm>
          <a:off x="1435590" y="3107870"/>
          <a:ext cx="7605933"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US" sz="2100" kern="1200"/>
            <a:t>Today it has been mapped to other terminologies, translated into 19 languages, and freely used around the world. </a:t>
          </a:r>
        </a:p>
      </dsp:txBody>
      <dsp:txXfrm>
        <a:off x="1435590" y="3107870"/>
        <a:ext cx="7605933"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3D689-C31D-46F2-8CB5-D6D2FEE4761C}">
      <dsp:nvSpPr>
        <dsp:cNvPr id="0" name=""/>
        <dsp:cNvSpPr/>
      </dsp:nvSpPr>
      <dsp:spPr>
        <a:xfrm>
          <a:off x="82613"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A3BA25-B9A1-4803-817E-E1BCF504C36C}">
      <dsp:nvSpPr>
        <dsp:cNvPr id="0" name=""/>
        <dsp:cNvSpPr/>
      </dsp:nvSpPr>
      <dsp:spPr>
        <a:xfrm>
          <a:off x="271034"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A10BF7-98E9-49F3-BC86-C6D57C941118}">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Is an open-source nursing terminology with no licensing fees</a:t>
          </a:r>
        </a:p>
      </dsp:txBody>
      <dsp:txXfrm>
        <a:off x="1172126" y="908559"/>
        <a:ext cx="2114937" cy="897246"/>
      </dsp:txXfrm>
    </dsp:sp>
    <dsp:sp modelId="{82593671-6317-4C05-A01B-32BD1E7BD57A}">
      <dsp:nvSpPr>
        <dsp:cNvPr id="0" name=""/>
        <dsp:cNvSpPr/>
      </dsp:nvSpPr>
      <dsp:spPr>
        <a:xfrm>
          <a:off x="3655575"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F16BAF-A064-4F2C-9613-0474123D6716}">
      <dsp:nvSpPr>
        <dsp:cNvPr id="0" name=""/>
        <dsp:cNvSpPr/>
      </dsp:nvSpPr>
      <dsp:spPr>
        <a:xfrm>
          <a:off x="3843996"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51F0A2-7A07-4D1E-AB57-8A94DB30FF49}">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It was created by nurses for nurses using a research process</a:t>
          </a:r>
        </a:p>
      </dsp:txBody>
      <dsp:txXfrm>
        <a:off x="4745088" y="908559"/>
        <a:ext cx="2114937" cy="897246"/>
      </dsp:txXfrm>
    </dsp:sp>
    <dsp:sp modelId="{D3D41FAE-4D29-4048-80B7-7A55251A9041}">
      <dsp:nvSpPr>
        <dsp:cNvPr id="0" name=""/>
        <dsp:cNvSpPr/>
      </dsp:nvSpPr>
      <dsp:spPr>
        <a:xfrm>
          <a:off x="7228536"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73D735-7940-41E0-A2C7-65569429FACB}">
      <dsp:nvSpPr>
        <dsp:cNvPr id="0" name=""/>
        <dsp:cNvSpPr/>
      </dsp:nvSpPr>
      <dsp:spPr>
        <a:xfrm>
          <a:off x="7416958"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0DF509-F515-46EB-BE35-8B6FA11025DB}">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dirty="0"/>
            <a:t>It is recognized by the ANA</a:t>
          </a:r>
        </a:p>
      </dsp:txBody>
      <dsp:txXfrm>
        <a:off x="8318049" y="908559"/>
        <a:ext cx="2114937" cy="897246"/>
      </dsp:txXfrm>
    </dsp:sp>
    <dsp:sp modelId="{D8BA8138-0FD5-40D4-BFA8-7CA600C32D87}">
      <dsp:nvSpPr>
        <dsp:cNvPr id="0" name=""/>
        <dsp:cNvSpPr/>
      </dsp:nvSpPr>
      <dsp:spPr>
        <a:xfrm>
          <a:off x="82613"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50C3B6-6F94-48DB-A4E6-CD7D3688132E}">
      <dsp:nvSpPr>
        <dsp:cNvPr id="0" name=""/>
        <dsp:cNvSpPr/>
      </dsp:nvSpPr>
      <dsp:spPr>
        <a:xfrm>
          <a:off x="271034"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5C540-83E6-4184-A1CF-2EB6FF755E5A}">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Users can  link nursing diagnosis and nursing interventions, showing the value of nursing care.</a:t>
          </a:r>
        </a:p>
      </dsp:txBody>
      <dsp:txXfrm>
        <a:off x="1172126" y="2545532"/>
        <a:ext cx="2114937" cy="897246"/>
      </dsp:txXfrm>
    </dsp:sp>
    <dsp:sp modelId="{A65249D7-16BC-4E54-9630-89BFF720D99D}">
      <dsp:nvSpPr>
        <dsp:cNvPr id="0" name=""/>
        <dsp:cNvSpPr/>
      </dsp:nvSpPr>
      <dsp:spPr>
        <a:xfrm>
          <a:off x="3655575"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94A908-1D75-444A-9FD6-E5F46A509E23}">
      <dsp:nvSpPr>
        <dsp:cNvPr id="0" name=""/>
        <dsp:cNvSpPr/>
      </dsp:nvSpPr>
      <dsp:spPr>
        <a:xfrm>
          <a:off x="3843996"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8DB008-CA99-4F7B-9621-3CD0D88AF40C}">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When implemented into the EMR, users can use drop-downs and pick-lists to assign diagnosis and interventions without needing to memorize or navigate the underlying codes</a:t>
          </a:r>
        </a:p>
      </dsp:txBody>
      <dsp:txXfrm>
        <a:off x="4745088" y="2545532"/>
        <a:ext cx="2114937" cy="897246"/>
      </dsp:txXfrm>
    </dsp:sp>
    <dsp:sp modelId="{9F0C3C21-05D4-468B-B25B-886B5A2FE310}">
      <dsp:nvSpPr>
        <dsp:cNvPr id="0" name=""/>
        <dsp:cNvSpPr/>
      </dsp:nvSpPr>
      <dsp:spPr>
        <a:xfrm>
          <a:off x="7228536"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BEAD09-9EAA-408E-92C8-57377400BE61}">
      <dsp:nvSpPr>
        <dsp:cNvPr id="0" name=""/>
        <dsp:cNvSpPr/>
      </dsp:nvSpPr>
      <dsp:spPr>
        <a:xfrm>
          <a:off x="7416958"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9631F0-D5FF-48C2-A4F3-BEDF9A9B559F}">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It has been widely adopted around the world</a:t>
          </a:r>
        </a:p>
      </dsp:txBody>
      <dsp:txXfrm>
        <a:off x="8318049" y="2545532"/>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498EC-5575-FF42-8997-3EAA89D360D9}" type="datetimeFigureOut">
              <a:rPr lang="en-US" smtClean="0"/>
              <a:t>10/4/26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BD94E9-D80F-C24A-B038-30DEF19FE53F}" type="slidenum">
              <a:rPr lang="en-US" smtClean="0"/>
              <a:t>‹#›</a:t>
            </a:fld>
            <a:endParaRPr lang="en-US"/>
          </a:p>
        </p:txBody>
      </p:sp>
    </p:spTree>
    <p:extLst>
      <p:ext uri="{BB962C8B-B14F-4D97-AF65-F5344CB8AC3E}">
        <p14:creationId xmlns:p14="http://schemas.microsoft.com/office/powerpoint/2010/main" val="2466280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D94E9-D80F-C24A-B038-30DEF19FE53F}" type="slidenum">
              <a:rPr lang="en-US" smtClean="0"/>
              <a:t>3</a:t>
            </a:fld>
            <a:endParaRPr lang="en-US"/>
          </a:p>
        </p:txBody>
      </p:sp>
    </p:spTree>
    <p:extLst>
      <p:ext uri="{BB962C8B-B14F-4D97-AF65-F5344CB8AC3E}">
        <p14:creationId xmlns:p14="http://schemas.microsoft.com/office/powerpoint/2010/main" val="41582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070B1-58FB-7376-EFAA-9C63B8DCF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8048E-EFA4-7EF7-44F7-206356890E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A98C87-7B38-6241-7070-B1D30DC93B9B}"/>
              </a:ext>
            </a:extLst>
          </p:cNvPr>
          <p:cNvSpPr>
            <a:spLocks noGrp="1"/>
          </p:cNvSpPr>
          <p:nvPr>
            <p:ph type="body" idx="1"/>
          </p:nvPr>
        </p:nvSpPr>
        <p:spPr/>
        <p:txBody>
          <a:bodyPr/>
          <a:lstStyle/>
          <a:p>
            <a:r>
              <a:rPr lang="en-US" dirty="0"/>
              <a:t>Omaha</a:t>
            </a:r>
          </a:p>
        </p:txBody>
      </p:sp>
      <p:sp>
        <p:nvSpPr>
          <p:cNvPr id="4" name="Slide Number Placeholder 3">
            <a:extLst>
              <a:ext uri="{FF2B5EF4-FFF2-40B4-BE49-F238E27FC236}">
                <a16:creationId xmlns:a16="http://schemas.microsoft.com/office/drawing/2014/main" id="{338641A9-05FD-5F05-B60C-4FDC9E465841}"/>
              </a:ext>
            </a:extLst>
          </p:cNvPr>
          <p:cNvSpPr>
            <a:spLocks noGrp="1"/>
          </p:cNvSpPr>
          <p:nvPr>
            <p:ph type="sldNum" sz="quarter" idx="5"/>
          </p:nvPr>
        </p:nvSpPr>
        <p:spPr/>
        <p:txBody>
          <a:bodyPr/>
          <a:lstStyle/>
          <a:p>
            <a:fld id="{E3BD94E9-D80F-C24A-B038-30DEF19FE53F}" type="slidenum">
              <a:rPr lang="en-US" smtClean="0"/>
              <a:t>4</a:t>
            </a:fld>
            <a:endParaRPr lang="en-US"/>
          </a:p>
        </p:txBody>
      </p:sp>
    </p:spTree>
    <p:extLst>
      <p:ext uri="{BB962C8B-B14F-4D97-AF65-F5344CB8AC3E}">
        <p14:creationId xmlns:p14="http://schemas.microsoft.com/office/powerpoint/2010/main" val="224934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D94E9-D80F-C24A-B038-30DEF19FE53F}" type="slidenum">
              <a:rPr lang="en-US" smtClean="0"/>
              <a:t>5</a:t>
            </a:fld>
            <a:endParaRPr lang="en-US"/>
          </a:p>
        </p:txBody>
      </p:sp>
    </p:spTree>
    <p:extLst>
      <p:ext uri="{BB962C8B-B14F-4D97-AF65-F5344CB8AC3E}">
        <p14:creationId xmlns:p14="http://schemas.microsoft.com/office/powerpoint/2010/main" val="597023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For more information, see: https://</a:t>
            </a:r>
            <a:r>
              <a:rPr lang="en-US" dirty="0" err="1"/>
              <a:t>clinicalcareclassification.org</a:t>
            </a:r>
            <a:r>
              <a:rPr lang="en-US" dirty="0"/>
              <a:t>/framework/</a:t>
            </a:r>
          </a:p>
        </p:txBody>
      </p:sp>
      <p:sp>
        <p:nvSpPr>
          <p:cNvPr id="4" name="Slide Number Placeholder 3"/>
          <p:cNvSpPr>
            <a:spLocks noGrp="1"/>
          </p:cNvSpPr>
          <p:nvPr>
            <p:ph type="sldNum" sz="quarter" idx="5"/>
          </p:nvPr>
        </p:nvSpPr>
        <p:spPr/>
        <p:txBody>
          <a:bodyPr/>
          <a:lstStyle/>
          <a:p>
            <a:fld id="{E3BD94E9-D80F-C24A-B038-30DEF19FE53F}" type="slidenum">
              <a:rPr lang="en-US" smtClean="0"/>
              <a:t>6</a:t>
            </a:fld>
            <a:endParaRPr lang="en-US"/>
          </a:p>
        </p:txBody>
      </p:sp>
    </p:spTree>
    <p:extLst>
      <p:ext uri="{BB962C8B-B14F-4D97-AF65-F5344CB8AC3E}">
        <p14:creationId xmlns:p14="http://schemas.microsoft.com/office/powerpoint/2010/main" val="3967372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For more information, see: https://</a:t>
            </a:r>
            <a:r>
              <a:rPr lang="en-US" dirty="0" err="1"/>
              <a:t>clinicalcareclassification.org</a:t>
            </a:r>
            <a:r>
              <a:rPr lang="en-US" dirty="0"/>
              <a:t>/framework/model/ </a:t>
            </a:r>
          </a:p>
        </p:txBody>
      </p:sp>
      <p:sp>
        <p:nvSpPr>
          <p:cNvPr id="4" name="Slide Number Placeholder 3"/>
          <p:cNvSpPr>
            <a:spLocks noGrp="1"/>
          </p:cNvSpPr>
          <p:nvPr>
            <p:ph type="sldNum" sz="quarter" idx="5"/>
          </p:nvPr>
        </p:nvSpPr>
        <p:spPr/>
        <p:txBody>
          <a:bodyPr/>
          <a:lstStyle/>
          <a:p>
            <a:fld id="{E3BD94E9-D80F-C24A-B038-30DEF19FE53F}" type="slidenum">
              <a:rPr lang="en-US" smtClean="0"/>
              <a:t>7</a:t>
            </a:fld>
            <a:endParaRPr lang="en-US"/>
          </a:p>
        </p:txBody>
      </p:sp>
    </p:spTree>
    <p:extLst>
      <p:ext uri="{BB962C8B-B14F-4D97-AF65-F5344CB8AC3E}">
        <p14:creationId xmlns:p14="http://schemas.microsoft.com/office/powerpoint/2010/main" val="3709094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3FEE5-51F3-86F5-F22D-FFFB9C30E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95452-04C2-AA17-C159-584E21D942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97EB256-5768-6818-FEA2-181FD5E74961}"/>
              </a:ext>
            </a:extLst>
          </p:cNvPr>
          <p:cNvSpPr>
            <a:spLocks noGrp="1"/>
          </p:cNvSpPr>
          <p:nvPr>
            <p:ph type="body" idx="1"/>
          </p:nvPr>
        </p:nvSpPr>
        <p:spPr/>
        <p:txBody>
          <a:bodyPr/>
          <a:lstStyle/>
          <a:p>
            <a:r>
              <a:rPr lang="en-US" dirty="0"/>
              <a:t>For more information, see: https://</a:t>
            </a:r>
            <a:r>
              <a:rPr lang="en-US" dirty="0" err="1"/>
              <a:t>clinicalcareclassification.org</a:t>
            </a:r>
            <a:r>
              <a:rPr lang="en-US" dirty="0"/>
              <a:t>/framework/components</a:t>
            </a:r>
          </a:p>
        </p:txBody>
      </p:sp>
      <p:sp>
        <p:nvSpPr>
          <p:cNvPr id="4" name="Slide Number Placeholder 3">
            <a:extLst>
              <a:ext uri="{FF2B5EF4-FFF2-40B4-BE49-F238E27FC236}">
                <a16:creationId xmlns:a16="http://schemas.microsoft.com/office/drawing/2014/main" id="{41B4525A-80E1-5789-7298-E58A6B405BA3}"/>
              </a:ext>
            </a:extLst>
          </p:cNvPr>
          <p:cNvSpPr>
            <a:spLocks noGrp="1"/>
          </p:cNvSpPr>
          <p:nvPr>
            <p:ph type="sldNum" sz="quarter" idx="5"/>
          </p:nvPr>
        </p:nvSpPr>
        <p:spPr/>
        <p:txBody>
          <a:bodyPr/>
          <a:lstStyle/>
          <a:p>
            <a:fld id="{E3BD94E9-D80F-C24A-B038-30DEF19FE53F}" type="slidenum">
              <a:rPr lang="en-US" smtClean="0"/>
              <a:t>8</a:t>
            </a:fld>
            <a:endParaRPr lang="en-US"/>
          </a:p>
        </p:txBody>
      </p:sp>
    </p:spTree>
    <p:extLst>
      <p:ext uri="{BB962C8B-B14F-4D97-AF65-F5344CB8AC3E}">
        <p14:creationId xmlns:p14="http://schemas.microsoft.com/office/powerpoint/2010/main" val="755744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digit alpha-numeric codes are used to store diagnosis codes (including expected outcomes) and intervention codes (including action types). </a:t>
            </a:r>
          </a:p>
          <a:p>
            <a:r>
              <a:rPr lang="en-US" dirty="0"/>
              <a:t>After interventions are completed, the actual outcome can also be stored in the database. </a:t>
            </a:r>
          </a:p>
          <a:p>
            <a:endParaRPr lang="en-US" dirty="0"/>
          </a:p>
          <a:p>
            <a:r>
              <a:rPr lang="en-US" dirty="0"/>
              <a:t>Generally vendors use pick-lists and drop-downs so that nurses can browse through code labels without having to memorize or actually see the alpha-numeric code. </a:t>
            </a:r>
          </a:p>
        </p:txBody>
      </p:sp>
      <p:sp>
        <p:nvSpPr>
          <p:cNvPr id="4" name="Slide Number Placeholder 3"/>
          <p:cNvSpPr>
            <a:spLocks noGrp="1"/>
          </p:cNvSpPr>
          <p:nvPr>
            <p:ph type="sldNum" sz="quarter" idx="5"/>
          </p:nvPr>
        </p:nvSpPr>
        <p:spPr/>
        <p:txBody>
          <a:bodyPr/>
          <a:lstStyle/>
          <a:p>
            <a:fld id="{E3BD94E9-D80F-C24A-B038-30DEF19FE53F}" type="slidenum">
              <a:rPr lang="en-US" smtClean="0"/>
              <a:t>9</a:t>
            </a:fld>
            <a:endParaRPr lang="en-US"/>
          </a:p>
        </p:txBody>
      </p:sp>
    </p:spTree>
    <p:extLst>
      <p:ext uri="{BB962C8B-B14F-4D97-AF65-F5344CB8AC3E}">
        <p14:creationId xmlns:p14="http://schemas.microsoft.com/office/powerpoint/2010/main" val="7771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8748D-AA8B-D804-C8EE-EADD870E7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89E0C-2704-C7A4-17A0-B3A7BEC602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79D7473-AC2C-31C5-C781-B7D6A1D85E6D}"/>
              </a:ext>
            </a:extLst>
          </p:cNvPr>
          <p:cNvSpPr>
            <a:spLocks noGrp="1"/>
          </p:cNvSpPr>
          <p:nvPr>
            <p:ph type="body" idx="1"/>
          </p:nvPr>
        </p:nvSpPr>
        <p:spPr/>
        <p:txBody>
          <a:bodyPr/>
          <a:lstStyle/>
          <a:p>
            <a:r>
              <a:rPr lang="en-US" dirty="0"/>
              <a:t>Nurses don’t have to memorize codes. EMR and software vendors can integrate the CCCS to use human readable drop-downs and pick-lists showing code names, labels, descriptions and the </a:t>
            </a:r>
          </a:p>
          <a:p>
            <a:r>
              <a:rPr lang="en-US" dirty="0"/>
              <a:t>Actual alpha-numeric codes can be stored in the EMR database. </a:t>
            </a:r>
          </a:p>
          <a:p>
            <a:endParaRPr lang="en-US" dirty="0"/>
          </a:p>
          <a:p>
            <a:r>
              <a:rPr lang="en-US" dirty="0"/>
              <a:t>The CCCS website includes an easy to use ‘Code-Builder’ that follows the six steps of the nursing process. </a:t>
            </a:r>
          </a:p>
          <a:p>
            <a:endParaRPr lang="en-US" dirty="0"/>
          </a:p>
        </p:txBody>
      </p:sp>
      <p:sp>
        <p:nvSpPr>
          <p:cNvPr id="4" name="Slide Number Placeholder 3">
            <a:extLst>
              <a:ext uri="{FF2B5EF4-FFF2-40B4-BE49-F238E27FC236}">
                <a16:creationId xmlns:a16="http://schemas.microsoft.com/office/drawing/2014/main" id="{1065FC75-BF1B-9BEB-AB40-378019C19DAF}"/>
              </a:ext>
            </a:extLst>
          </p:cNvPr>
          <p:cNvSpPr>
            <a:spLocks noGrp="1"/>
          </p:cNvSpPr>
          <p:nvPr>
            <p:ph type="sldNum" sz="quarter" idx="5"/>
          </p:nvPr>
        </p:nvSpPr>
        <p:spPr/>
        <p:txBody>
          <a:bodyPr/>
          <a:lstStyle/>
          <a:p>
            <a:fld id="{E3BD94E9-D80F-C24A-B038-30DEF19FE53F}" type="slidenum">
              <a:rPr lang="en-US" smtClean="0"/>
              <a:t>10</a:t>
            </a:fld>
            <a:endParaRPr lang="en-US"/>
          </a:p>
        </p:txBody>
      </p:sp>
    </p:spTree>
    <p:extLst>
      <p:ext uri="{BB962C8B-B14F-4D97-AF65-F5344CB8AC3E}">
        <p14:creationId xmlns:p14="http://schemas.microsoft.com/office/powerpoint/2010/main" val="384168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D94E9-D80F-C24A-B038-30DEF19FE53F}" type="slidenum">
              <a:rPr lang="en-US" smtClean="0"/>
              <a:t>11</a:t>
            </a:fld>
            <a:endParaRPr lang="en-US"/>
          </a:p>
        </p:txBody>
      </p:sp>
    </p:spTree>
    <p:extLst>
      <p:ext uri="{BB962C8B-B14F-4D97-AF65-F5344CB8AC3E}">
        <p14:creationId xmlns:p14="http://schemas.microsoft.com/office/powerpoint/2010/main" val="3509488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BEB79-712A-44A2-EE46-5F13CA2142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B3F197-0C3E-F5FE-B43B-136CACBE4B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7520F4-089B-B040-E64F-8B149585C5C9}"/>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5" name="Footer Placeholder 4">
            <a:extLst>
              <a:ext uri="{FF2B5EF4-FFF2-40B4-BE49-F238E27FC236}">
                <a16:creationId xmlns:a16="http://schemas.microsoft.com/office/drawing/2014/main" id="{538867CA-5C80-D6FF-85D9-AF75050E19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F5210-1DA2-BFF6-68C7-0C74914ED4C1}"/>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1064153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E206-5C19-13B1-B3EB-4417D58E3C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3A2FE-BA6E-7D65-1EC7-1B536C1D8F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C09B45-FE48-6D05-37E9-AAC3D5F5C4B0}"/>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5" name="Footer Placeholder 4">
            <a:extLst>
              <a:ext uri="{FF2B5EF4-FFF2-40B4-BE49-F238E27FC236}">
                <a16:creationId xmlns:a16="http://schemas.microsoft.com/office/drawing/2014/main" id="{B8E628F0-B9F6-E6F2-0C01-144CAF4C46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45E7D-7C34-BD9E-2BD0-3AC1347618BD}"/>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139598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631E-8D3D-8541-6F9D-28639527D9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B6DF81-E3CE-927D-758A-780671CA2C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08DF2A-8862-3EF5-74E0-9D60846474FA}"/>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5" name="Footer Placeholder 4">
            <a:extLst>
              <a:ext uri="{FF2B5EF4-FFF2-40B4-BE49-F238E27FC236}">
                <a16:creationId xmlns:a16="http://schemas.microsoft.com/office/drawing/2014/main" id="{94857DEC-357B-EE2E-7D5D-08C80395D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E3A52F-D3D6-E8FB-2FF5-03C7574E9F60}"/>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835200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8889F-5DA6-BF78-9F09-9063D29EB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F0AFC-E626-3BE1-010B-56869C6D81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F68EC5-75C2-EDCB-8DDC-63C1240677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C27DA0-6120-EFD7-0A3E-4CE16ABA604E}"/>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6" name="Footer Placeholder 5">
            <a:extLst>
              <a:ext uri="{FF2B5EF4-FFF2-40B4-BE49-F238E27FC236}">
                <a16:creationId xmlns:a16="http://schemas.microsoft.com/office/drawing/2014/main" id="{54F0627D-2DC1-211A-9388-491ACD03AE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8502EE-E50C-2291-4DF8-C6F932C9E69D}"/>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3649951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83E9-C5C1-4F6E-05C1-F2945AAE7F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624B0A-E556-2E67-EFF1-5ABF9197D0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15D64C-D4A8-E416-1A6B-F86B460A8D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A46A7B-8447-65CC-2B20-D68C0A5664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2B29F6-A08B-FA6F-089F-71285BA592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2BF0D8-FE47-BE32-71B6-11CDD077E4B8}"/>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8" name="Footer Placeholder 7">
            <a:extLst>
              <a:ext uri="{FF2B5EF4-FFF2-40B4-BE49-F238E27FC236}">
                <a16:creationId xmlns:a16="http://schemas.microsoft.com/office/drawing/2014/main" id="{41FFCBC5-B560-5DE0-8A67-20E74C8323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83A42D-F9BC-1339-7305-D725B5469442}"/>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763608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548A4-14D0-0C17-5F4B-96D9E96DA3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416B7D-A64A-8ACA-F245-2252F4670C51}"/>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4" name="Footer Placeholder 3">
            <a:extLst>
              <a:ext uri="{FF2B5EF4-FFF2-40B4-BE49-F238E27FC236}">
                <a16:creationId xmlns:a16="http://schemas.microsoft.com/office/drawing/2014/main" id="{6646C834-9D10-1D5B-52AB-8FBC398E1D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D193CE-713B-DF85-D294-9179197F4350}"/>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2064069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1B19CF-4C9E-2538-443E-64E5A86E1A82}"/>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3" name="Footer Placeholder 2">
            <a:extLst>
              <a:ext uri="{FF2B5EF4-FFF2-40B4-BE49-F238E27FC236}">
                <a16:creationId xmlns:a16="http://schemas.microsoft.com/office/drawing/2014/main" id="{8827DA55-79C3-8E82-0058-4938F28045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F422E0-40F7-C939-759D-DCEEDCDC6BFB}"/>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4259454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66E2-037C-C92A-F8D6-6983AE461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054178-CC1A-5A90-CAF1-2E23D9645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CB4E1B-892B-DBA4-168F-4BDC54CDE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01B0BC-8012-F888-F26A-18FEAE07EA34}"/>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6" name="Footer Placeholder 5">
            <a:extLst>
              <a:ext uri="{FF2B5EF4-FFF2-40B4-BE49-F238E27FC236}">
                <a16:creationId xmlns:a16="http://schemas.microsoft.com/office/drawing/2014/main" id="{1E3DBA28-C293-C9D7-7DCB-F7CD57A5F0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891BC2-27E3-E910-7708-0481A0822BB8}"/>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1433744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E356-8753-0CB0-FBF7-F102123C0B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9F8A1F-AE7F-72B8-DA7A-4951D1B174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5D0EF3-7EA7-DADE-6344-69FE78E05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C5816-1A6C-C787-A32C-3B522CB84ABB}"/>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6" name="Footer Placeholder 5">
            <a:extLst>
              <a:ext uri="{FF2B5EF4-FFF2-40B4-BE49-F238E27FC236}">
                <a16:creationId xmlns:a16="http://schemas.microsoft.com/office/drawing/2014/main" id="{3508ACE9-55E5-7D96-C9FD-487EC62EBF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5C9921-47B6-816E-0BA5-44FA9D63F70F}"/>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324616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C045-C4E3-D4C5-5AB2-E008383035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AFEE62-5D6E-F1A6-B4C2-00B423A1F3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722A9-9923-50CF-8FA5-D1DDA93D37BB}"/>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5" name="Footer Placeholder 4">
            <a:extLst>
              <a:ext uri="{FF2B5EF4-FFF2-40B4-BE49-F238E27FC236}">
                <a16:creationId xmlns:a16="http://schemas.microsoft.com/office/drawing/2014/main" id="{122C03C3-A72B-E536-748B-A36497BFC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292E2-49AB-4E5C-AB15-C667DE3CB240}"/>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136971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DAEA5A-71B0-4BCA-05F5-B5AE58E9B1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168D0E-BCD9-3D4B-DAC2-94F2F4B69C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6D980-94B7-9C10-58A1-49382F080966}"/>
              </a:ext>
            </a:extLst>
          </p:cNvPr>
          <p:cNvSpPr>
            <a:spLocks noGrp="1"/>
          </p:cNvSpPr>
          <p:nvPr>
            <p:ph type="dt" sz="half" idx="10"/>
          </p:nvPr>
        </p:nvSpPr>
        <p:spPr/>
        <p:txBody>
          <a:bodyPr/>
          <a:lstStyle/>
          <a:p>
            <a:fld id="{10662E5C-8319-3F43-832E-A55D34546AF3}" type="datetimeFigureOut">
              <a:rPr lang="en-US" smtClean="0"/>
              <a:t>10/4/26</a:t>
            </a:fld>
            <a:endParaRPr lang="en-US"/>
          </a:p>
        </p:txBody>
      </p:sp>
      <p:sp>
        <p:nvSpPr>
          <p:cNvPr id="5" name="Footer Placeholder 4">
            <a:extLst>
              <a:ext uri="{FF2B5EF4-FFF2-40B4-BE49-F238E27FC236}">
                <a16:creationId xmlns:a16="http://schemas.microsoft.com/office/drawing/2014/main" id="{A7CB8C7E-E4EB-25B6-9044-F740060B9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149FB-2E60-3FAC-D392-EAD9474D90E7}"/>
              </a:ext>
            </a:extLst>
          </p:cNvPr>
          <p:cNvSpPr>
            <a:spLocks noGrp="1"/>
          </p:cNvSpPr>
          <p:nvPr>
            <p:ph type="sldNum" sz="quarter" idx="12"/>
          </p:nvPr>
        </p:nvSpPr>
        <p:spPr/>
        <p:txBody>
          <a:bodyPr/>
          <a:lstStyle/>
          <a:p>
            <a:fld id="{F58528E3-699E-284B-8ABB-4D1F3487005F}" type="slidenum">
              <a:rPr lang="en-US" smtClean="0"/>
              <a:t>‹#›</a:t>
            </a:fld>
            <a:endParaRPr lang="en-US"/>
          </a:p>
        </p:txBody>
      </p:sp>
    </p:spTree>
    <p:extLst>
      <p:ext uri="{BB962C8B-B14F-4D97-AF65-F5344CB8AC3E}">
        <p14:creationId xmlns:p14="http://schemas.microsoft.com/office/powerpoint/2010/main" val="397665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745572-8AC6-19AA-1978-A40BA8033A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10CE3E-301D-1AF6-DCC2-EC6A5FA097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26C7A5-CABF-6AF4-8461-3EB9A7E8B8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662E5C-8319-3F43-832E-A55D34546AF3}" type="datetimeFigureOut">
              <a:rPr lang="en-US" smtClean="0"/>
              <a:t>10/4/26</a:t>
            </a:fld>
            <a:endParaRPr lang="en-US"/>
          </a:p>
        </p:txBody>
      </p:sp>
      <p:sp>
        <p:nvSpPr>
          <p:cNvPr id="5" name="Footer Placeholder 4">
            <a:extLst>
              <a:ext uri="{FF2B5EF4-FFF2-40B4-BE49-F238E27FC236}">
                <a16:creationId xmlns:a16="http://schemas.microsoft.com/office/drawing/2014/main" id="{6D3170AB-430B-A49D-0D8F-4C795225A1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FE032E0-766A-5ABD-19BC-FBAFB7B75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8528E3-699E-284B-8ABB-4D1F3487005F}" type="slidenum">
              <a:rPr lang="en-US" smtClean="0"/>
              <a:t>‹#›</a:t>
            </a:fld>
            <a:endParaRPr lang="en-US"/>
          </a:p>
        </p:txBody>
      </p:sp>
    </p:spTree>
    <p:extLst>
      <p:ext uri="{BB962C8B-B14F-4D97-AF65-F5344CB8AC3E}">
        <p14:creationId xmlns:p14="http://schemas.microsoft.com/office/powerpoint/2010/main" val="2128314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nfo@clinicalcareclassification.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D5AB-CD2C-8095-D83A-6810EB7A2744}"/>
              </a:ext>
            </a:extLst>
          </p:cNvPr>
          <p:cNvSpPr>
            <a:spLocks noGrp="1"/>
          </p:cNvSpPr>
          <p:nvPr>
            <p:ph type="title"/>
          </p:nvPr>
        </p:nvSpPr>
        <p:spPr/>
        <p:txBody>
          <a:bodyPr/>
          <a:lstStyle/>
          <a:p>
            <a:r>
              <a:rPr lang="en-US" dirty="0"/>
              <a:t>Note to instructors</a:t>
            </a:r>
          </a:p>
        </p:txBody>
      </p:sp>
      <p:sp>
        <p:nvSpPr>
          <p:cNvPr id="3" name="Content Placeholder 2">
            <a:extLst>
              <a:ext uri="{FF2B5EF4-FFF2-40B4-BE49-F238E27FC236}">
                <a16:creationId xmlns:a16="http://schemas.microsoft.com/office/drawing/2014/main" id="{62E245E5-FFFF-3538-8488-AB2208BA8A2B}"/>
              </a:ext>
            </a:extLst>
          </p:cNvPr>
          <p:cNvSpPr>
            <a:spLocks noGrp="1"/>
          </p:cNvSpPr>
          <p:nvPr>
            <p:ph idx="1"/>
          </p:nvPr>
        </p:nvSpPr>
        <p:spPr/>
        <p:txBody>
          <a:bodyPr/>
          <a:lstStyle/>
          <a:p>
            <a:r>
              <a:rPr lang="en-US" dirty="0"/>
              <a:t>You are welcome to use these slides in your course materials. </a:t>
            </a:r>
          </a:p>
          <a:p>
            <a:r>
              <a:rPr lang="en-US" dirty="0"/>
              <a:t>Feel free to modify to meet course needs.</a:t>
            </a:r>
          </a:p>
          <a:p>
            <a:r>
              <a:rPr lang="en-US" dirty="0"/>
              <a:t>We are always interested in providing more instructor support, feel free to email us at: </a:t>
            </a:r>
            <a:r>
              <a:rPr lang="en-US" dirty="0">
                <a:hlinkClick r:id="rId2"/>
              </a:rPr>
              <a:t>info@clinicalcareclassification.org</a:t>
            </a:r>
            <a:endParaRPr lang="en-US" dirty="0"/>
          </a:p>
          <a:p>
            <a:r>
              <a:rPr lang="en-US" dirty="0"/>
              <a:t>This slide-deck was last updated October 4th, 2026. </a:t>
            </a:r>
          </a:p>
        </p:txBody>
      </p:sp>
    </p:spTree>
    <p:extLst>
      <p:ext uri="{BB962C8B-B14F-4D97-AF65-F5344CB8AC3E}">
        <p14:creationId xmlns:p14="http://schemas.microsoft.com/office/powerpoint/2010/main" val="3094973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920B8-B2A6-DF15-0D0D-0213E31716B5}"/>
              </a:ext>
            </a:extLst>
          </p:cNvPr>
          <p:cNvSpPr>
            <a:spLocks noGrp="1"/>
          </p:cNvSpPr>
          <p:nvPr>
            <p:ph type="ctrTitle"/>
          </p:nvPr>
        </p:nvSpPr>
        <p:spPr>
          <a:xfrm>
            <a:off x="1382486" y="107505"/>
            <a:ext cx="9144000" cy="2387600"/>
          </a:xfrm>
        </p:spPr>
        <p:txBody>
          <a:bodyPr>
            <a:normAutofit fontScale="90000"/>
          </a:bodyPr>
          <a:lstStyle/>
          <a:p>
            <a:r>
              <a:rPr lang="en-US" dirty="0"/>
              <a:t>Introduction to the Clinical Classification Care System (CCCS)</a:t>
            </a:r>
          </a:p>
        </p:txBody>
      </p:sp>
      <p:sp>
        <p:nvSpPr>
          <p:cNvPr id="7" name="TextBox 6">
            <a:extLst>
              <a:ext uri="{FF2B5EF4-FFF2-40B4-BE49-F238E27FC236}">
                <a16:creationId xmlns:a16="http://schemas.microsoft.com/office/drawing/2014/main" id="{F93D7E8E-E7D3-ADBA-BC66-4C906B060622}"/>
              </a:ext>
            </a:extLst>
          </p:cNvPr>
          <p:cNvSpPr txBox="1"/>
          <p:nvPr/>
        </p:nvSpPr>
        <p:spPr>
          <a:xfrm>
            <a:off x="3050381" y="3244334"/>
            <a:ext cx="6100762" cy="369332"/>
          </a:xfrm>
          <a:prstGeom prst="rect">
            <a:avLst/>
          </a:prstGeom>
          <a:noFill/>
        </p:spPr>
        <p:txBody>
          <a:bodyPr wrap="square">
            <a:spAutoFit/>
          </a:bodyPr>
          <a:lstStyle/>
          <a:p>
            <a:endParaRPr lang="en-US" dirty="0"/>
          </a:p>
        </p:txBody>
      </p:sp>
      <p:pic>
        <p:nvPicPr>
          <p:cNvPr id="9" name="Picture 8">
            <a:extLst>
              <a:ext uri="{FF2B5EF4-FFF2-40B4-BE49-F238E27FC236}">
                <a16:creationId xmlns:a16="http://schemas.microsoft.com/office/drawing/2014/main" id="{756601D6-57EB-68C7-10A7-5943F9EAAFA8}"/>
              </a:ext>
            </a:extLst>
          </p:cNvPr>
          <p:cNvPicPr>
            <a:picLocks noChangeAspect="1"/>
          </p:cNvPicPr>
          <p:nvPr/>
        </p:nvPicPr>
        <p:blipFill>
          <a:blip r:embed="rId2"/>
          <a:stretch>
            <a:fillRect/>
          </a:stretch>
        </p:blipFill>
        <p:spPr>
          <a:xfrm>
            <a:off x="4910666" y="2789838"/>
            <a:ext cx="6980415" cy="2578034"/>
          </a:xfrm>
          <a:prstGeom prst="rect">
            <a:avLst/>
          </a:prstGeom>
        </p:spPr>
      </p:pic>
      <p:sp>
        <p:nvSpPr>
          <p:cNvPr id="10" name="TextBox 9">
            <a:extLst>
              <a:ext uri="{FF2B5EF4-FFF2-40B4-BE49-F238E27FC236}">
                <a16:creationId xmlns:a16="http://schemas.microsoft.com/office/drawing/2014/main" id="{07FEF984-B72A-EA64-73BF-01DE2DB5C782}"/>
              </a:ext>
            </a:extLst>
          </p:cNvPr>
          <p:cNvSpPr txBox="1"/>
          <p:nvPr/>
        </p:nvSpPr>
        <p:spPr>
          <a:xfrm>
            <a:off x="566057" y="2683192"/>
            <a:ext cx="3597780" cy="2585323"/>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none" rtlCol="0">
            <a:spAutoFit/>
          </a:bodyPr>
          <a:lstStyle/>
          <a:p>
            <a:r>
              <a:rPr lang="en-US" dirty="0"/>
              <a:t>Outline</a:t>
            </a:r>
          </a:p>
          <a:p>
            <a:pPr marL="285750" indent="-285750">
              <a:buFont typeface="Arial" panose="020B0604020202020204" pitchFamily="34" charset="0"/>
              <a:buChar char="•"/>
            </a:pPr>
            <a:r>
              <a:rPr lang="en-US" dirty="0"/>
              <a:t>Three reasons to use the CCCS</a:t>
            </a:r>
          </a:p>
          <a:p>
            <a:pPr marL="285750" indent="-285750">
              <a:buFont typeface="Arial" panose="020B0604020202020204" pitchFamily="34" charset="0"/>
              <a:buChar char="•"/>
            </a:pPr>
            <a:r>
              <a:rPr lang="en-US" dirty="0"/>
              <a:t>Highlights</a:t>
            </a:r>
          </a:p>
          <a:p>
            <a:pPr marL="285750" indent="-285750">
              <a:buFont typeface="Arial" panose="020B0604020202020204" pitchFamily="34" charset="0"/>
              <a:buChar char="•"/>
            </a:pPr>
            <a:r>
              <a:rPr lang="en-US" dirty="0"/>
              <a:t>History</a:t>
            </a:r>
          </a:p>
          <a:p>
            <a:pPr marL="285750" indent="-285750">
              <a:buFont typeface="Arial" panose="020B0604020202020204" pitchFamily="34" charset="0"/>
              <a:buChar char="•"/>
            </a:pPr>
            <a:r>
              <a:rPr lang="en-US" dirty="0"/>
              <a:t>Information Framework</a:t>
            </a:r>
          </a:p>
          <a:p>
            <a:pPr marL="285750" indent="-285750">
              <a:buFont typeface="Arial" panose="020B0604020202020204" pitchFamily="34" charset="0"/>
              <a:buChar char="•"/>
            </a:pPr>
            <a:r>
              <a:rPr lang="en-US" dirty="0"/>
              <a:t>Information Model</a:t>
            </a:r>
            <a:br>
              <a:rPr lang="en-US" dirty="0"/>
            </a:br>
            <a:r>
              <a:rPr lang="en-US" dirty="0"/>
              <a:t>Visual Representation of Codes</a:t>
            </a:r>
          </a:p>
          <a:p>
            <a:pPr marL="285750" indent="-285750">
              <a:buFont typeface="Arial" panose="020B0604020202020204" pitchFamily="34" charset="0"/>
              <a:buChar char="•"/>
            </a:pPr>
            <a:r>
              <a:rPr lang="en-US" dirty="0"/>
              <a:t>In Practice</a:t>
            </a:r>
          </a:p>
          <a:p>
            <a:pPr marL="285750" indent="-285750">
              <a:buFont typeface="Arial" panose="020B0604020202020204" pitchFamily="34" charset="0"/>
              <a:buChar char="•"/>
            </a:pPr>
            <a:r>
              <a:rPr lang="en-US" dirty="0"/>
              <a:t>Key Take-aways</a:t>
            </a:r>
          </a:p>
        </p:txBody>
      </p:sp>
    </p:spTree>
    <p:extLst>
      <p:ext uri="{BB962C8B-B14F-4D97-AF65-F5344CB8AC3E}">
        <p14:creationId xmlns:p14="http://schemas.microsoft.com/office/powerpoint/2010/main" val="3097681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3A89E0-801B-52EE-02CB-2FF81929AD9B}"/>
              </a:ext>
            </a:extLst>
          </p:cNvPr>
          <p:cNvSpPr>
            <a:spLocks noGrp="1"/>
          </p:cNvSpPr>
          <p:nvPr>
            <p:ph type="title"/>
          </p:nvPr>
        </p:nvSpPr>
        <p:spPr>
          <a:xfrm>
            <a:off x="686834" y="1153572"/>
            <a:ext cx="3200400" cy="4461163"/>
          </a:xfrm>
        </p:spPr>
        <p:txBody>
          <a:bodyPr>
            <a:normAutofit/>
          </a:bodyPr>
          <a:lstStyle/>
          <a:p>
            <a:r>
              <a:rPr lang="en-US">
                <a:solidFill>
                  <a:srgbClr val="FFFFFF"/>
                </a:solidFill>
              </a:rPr>
              <a:t>Three Reasons to Use the CCCS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2FC5B27-20F1-EC81-D61B-999D8F2046CB}"/>
              </a:ext>
            </a:extLst>
          </p:cNvPr>
          <p:cNvSpPr>
            <a:spLocks noGrp="1"/>
          </p:cNvSpPr>
          <p:nvPr>
            <p:ph idx="1"/>
          </p:nvPr>
        </p:nvSpPr>
        <p:spPr>
          <a:xfrm>
            <a:off x="4447308" y="591344"/>
            <a:ext cx="6906491" cy="5585619"/>
          </a:xfrm>
        </p:spPr>
        <p:txBody>
          <a:bodyPr anchor="ctr">
            <a:normAutofit/>
          </a:bodyPr>
          <a:lstStyle/>
          <a:p>
            <a:pPr marL="514350" indent="-514350">
              <a:buFont typeface="+mj-lt"/>
              <a:buAutoNum type="arabicPeriod"/>
            </a:pPr>
            <a:r>
              <a:rPr lang="en-US" sz="1700" b="1"/>
              <a:t>It helps with communication</a:t>
            </a:r>
          </a:p>
          <a:p>
            <a:pPr lvl="1"/>
            <a:r>
              <a:rPr lang="en-US" sz="1700"/>
              <a:t>It provides nurses with a common set of definitions to describe the patient experience.</a:t>
            </a:r>
          </a:p>
          <a:p>
            <a:pPr lvl="1"/>
            <a:r>
              <a:rPr lang="en-US" sz="1700"/>
              <a:t>These definitions are specific to the nursing process. </a:t>
            </a:r>
          </a:p>
          <a:p>
            <a:pPr marL="514350" indent="-514350">
              <a:buFont typeface="+mj-lt"/>
              <a:buAutoNum type="arabicPeriod"/>
            </a:pPr>
            <a:r>
              <a:rPr lang="en-US" sz="1700" b="1"/>
              <a:t>It helps with decision support</a:t>
            </a:r>
          </a:p>
          <a:p>
            <a:pPr lvl="1"/>
            <a:r>
              <a:rPr lang="en-US" sz="1700"/>
              <a:t>Care-plans can be automatically generated based on Nursing Diagnosis.</a:t>
            </a:r>
          </a:p>
          <a:p>
            <a:pPr lvl="1"/>
            <a:r>
              <a:rPr lang="en-US" sz="1700"/>
              <a:t>EMRs can provide alerts and guidance based on Nursing Diagnosis and changes in patient status. </a:t>
            </a:r>
          </a:p>
          <a:p>
            <a:pPr marL="514350" indent="-514350">
              <a:buFont typeface="+mj-lt"/>
              <a:buAutoNum type="arabicPeriod"/>
            </a:pPr>
            <a:r>
              <a:rPr lang="en-US" sz="1700" b="1"/>
              <a:t>It helps show the impact of nursing</a:t>
            </a:r>
          </a:p>
          <a:p>
            <a:pPr lvl="1"/>
            <a:r>
              <a:rPr lang="en-US" sz="1700"/>
              <a:t>When combined with intervention and outcome codes, quality improvement projects can see what works best. </a:t>
            </a:r>
          </a:p>
          <a:p>
            <a:endParaRPr lang="en-US" sz="1700"/>
          </a:p>
        </p:txBody>
      </p:sp>
    </p:spTree>
    <p:extLst>
      <p:ext uri="{BB962C8B-B14F-4D97-AF65-F5344CB8AC3E}">
        <p14:creationId xmlns:p14="http://schemas.microsoft.com/office/powerpoint/2010/main" val="2531469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63840E-DE33-5BB1-E1DF-EEEAE1B001D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A86C9-672B-890D-ED37-B0004ED71474}"/>
              </a:ext>
            </a:extLst>
          </p:cNvPr>
          <p:cNvSpPr>
            <a:spLocks noGrp="1"/>
          </p:cNvSpPr>
          <p:nvPr>
            <p:ph type="title"/>
          </p:nvPr>
        </p:nvSpPr>
        <p:spPr>
          <a:xfrm>
            <a:off x="686834" y="1153572"/>
            <a:ext cx="3200400" cy="4461163"/>
          </a:xfrm>
        </p:spPr>
        <p:txBody>
          <a:bodyPr>
            <a:normAutofit/>
          </a:bodyPr>
          <a:lstStyle/>
          <a:p>
            <a:r>
              <a:rPr lang="en-US">
                <a:solidFill>
                  <a:srgbClr val="FFFFFF"/>
                </a:solidFill>
              </a:rPr>
              <a:t>Highlights of CCCS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2450FB5-CECE-1C5D-7263-9115344DCF4B}"/>
              </a:ext>
            </a:extLst>
          </p:cNvPr>
          <p:cNvSpPr>
            <a:spLocks noGrp="1"/>
          </p:cNvSpPr>
          <p:nvPr>
            <p:ph idx="1"/>
          </p:nvPr>
        </p:nvSpPr>
        <p:spPr>
          <a:xfrm>
            <a:off x="4447308" y="591344"/>
            <a:ext cx="6906491" cy="5585619"/>
          </a:xfrm>
        </p:spPr>
        <p:txBody>
          <a:bodyPr anchor="ctr">
            <a:normAutofit/>
          </a:bodyPr>
          <a:lstStyle/>
          <a:p>
            <a:r>
              <a:rPr lang="en-US" dirty="0"/>
              <a:t>Developed by nurses for nurses</a:t>
            </a:r>
          </a:p>
          <a:p>
            <a:r>
              <a:rPr lang="en-US" dirty="0"/>
              <a:t>Open-access, no fees</a:t>
            </a:r>
          </a:p>
          <a:p>
            <a:r>
              <a:rPr lang="en-US" dirty="0"/>
              <a:t>More than just Diagnosis Codes! Also lets you link interventions with outcomes</a:t>
            </a:r>
          </a:p>
          <a:p>
            <a:r>
              <a:rPr lang="en-US" dirty="0"/>
              <a:t>Uses six-steps of the Nursing Practice</a:t>
            </a:r>
          </a:p>
          <a:p>
            <a:r>
              <a:rPr lang="en-US" dirty="0"/>
              <a:t>Free mapping to other terminologies (SNOMED CT, LOINC and 3MMM)</a:t>
            </a:r>
          </a:p>
        </p:txBody>
      </p:sp>
    </p:spTree>
    <p:extLst>
      <p:ext uri="{BB962C8B-B14F-4D97-AF65-F5344CB8AC3E}">
        <p14:creationId xmlns:p14="http://schemas.microsoft.com/office/powerpoint/2010/main" val="2826692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0B99-300A-FBD9-260C-3072119C0CD8}"/>
              </a:ext>
            </a:extLst>
          </p:cNvPr>
          <p:cNvSpPr>
            <a:spLocks noGrp="1"/>
          </p:cNvSpPr>
          <p:nvPr>
            <p:ph type="title"/>
          </p:nvPr>
        </p:nvSpPr>
        <p:spPr/>
        <p:txBody>
          <a:bodyPr/>
          <a:lstStyle/>
          <a:p>
            <a:r>
              <a:rPr lang="en-US" dirty="0"/>
              <a:t>History of CCCS</a:t>
            </a:r>
          </a:p>
        </p:txBody>
      </p:sp>
      <p:graphicFrame>
        <p:nvGraphicFramePr>
          <p:cNvPr id="6" name="Content Placeholder 2">
            <a:extLst>
              <a:ext uri="{FF2B5EF4-FFF2-40B4-BE49-F238E27FC236}">
                <a16:creationId xmlns:a16="http://schemas.microsoft.com/office/drawing/2014/main" id="{6A6805DE-12B5-D74C-9F6F-31AAFF8201A3}"/>
              </a:ext>
            </a:extLst>
          </p:cNvPr>
          <p:cNvGraphicFramePr>
            <a:graphicFrameLocks noGrp="1"/>
          </p:cNvGraphicFramePr>
          <p:nvPr>
            <p:ph idx="1"/>
          </p:nvPr>
        </p:nvGraphicFramePr>
        <p:xfrm>
          <a:off x="638503" y="1583887"/>
          <a:ext cx="904152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Dr. Virginia Saba">
            <a:extLst>
              <a:ext uri="{FF2B5EF4-FFF2-40B4-BE49-F238E27FC236}">
                <a16:creationId xmlns:a16="http://schemas.microsoft.com/office/drawing/2014/main" id="{A6DD88C5-D46D-DC87-9E14-6B4CB460D3FE}"/>
              </a:ext>
            </a:extLst>
          </p:cNvPr>
          <p:cNvPicPr>
            <a:picLocks noChangeAspect="1"/>
          </p:cNvPicPr>
          <p:nvPr/>
        </p:nvPicPr>
        <p:blipFill>
          <a:blip r:embed="rId8"/>
          <a:stretch/>
        </p:blipFill>
        <p:spPr>
          <a:xfrm>
            <a:off x="10051831" y="1583887"/>
            <a:ext cx="1905000" cy="2857500"/>
          </a:xfrm>
          <a:prstGeom prst="rect">
            <a:avLst/>
          </a:prstGeom>
        </p:spPr>
      </p:pic>
    </p:spTree>
    <p:extLst>
      <p:ext uri="{BB962C8B-B14F-4D97-AF65-F5344CB8AC3E}">
        <p14:creationId xmlns:p14="http://schemas.microsoft.com/office/powerpoint/2010/main" val="71234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E88238-8E55-321E-89E8-E86166766B5A}"/>
              </a:ext>
            </a:extLst>
          </p:cNvPr>
          <p:cNvSpPr>
            <a:spLocks noGrp="1"/>
          </p:cNvSpPr>
          <p:nvPr>
            <p:ph type="title"/>
          </p:nvPr>
        </p:nvSpPr>
        <p:spPr>
          <a:xfrm>
            <a:off x="871442" y="685800"/>
            <a:ext cx="4353116" cy="1474666"/>
          </a:xfrm>
        </p:spPr>
        <p:txBody>
          <a:bodyPr vert="horz" lIns="91440" tIns="45720" rIns="91440" bIns="45720" rtlCol="0" anchor="b">
            <a:normAutofit/>
          </a:bodyPr>
          <a:lstStyle/>
          <a:p>
            <a:pPr algn="ctr"/>
            <a:r>
              <a:rPr lang="en-US" sz="3200" kern="1200" dirty="0">
                <a:solidFill>
                  <a:srgbClr val="595959"/>
                </a:solidFill>
                <a:latin typeface="+mj-lt"/>
                <a:ea typeface="+mj-ea"/>
                <a:cs typeface="+mj-cs"/>
              </a:rPr>
              <a:t>About the CCCS Information Framework</a:t>
            </a:r>
          </a:p>
        </p:txBody>
      </p:sp>
      <p:sp>
        <p:nvSpPr>
          <p:cNvPr id="5" name="TextBox 4">
            <a:extLst>
              <a:ext uri="{FF2B5EF4-FFF2-40B4-BE49-F238E27FC236}">
                <a16:creationId xmlns:a16="http://schemas.microsoft.com/office/drawing/2014/main" id="{4B56FD9C-F999-802B-1B55-9B7001E1C7D4}"/>
              </a:ext>
            </a:extLst>
          </p:cNvPr>
          <p:cNvSpPr txBox="1"/>
          <p:nvPr/>
        </p:nvSpPr>
        <p:spPr>
          <a:xfrm>
            <a:off x="871442" y="2447337"/>
            <a:ext cx="4353116" cy="3770434"/>
          </a:xfrm>
          <a:prstGeom prst="rect">
            <a:avLst/>
          </a:prstGeom>
        </p:spPr>
        <p:style>
          <a:lnRef idx="0">
            <a:scrgbClr r="0" g="0" b="0"/>
          </a:lnRef>
          <a:fillRef idx="0">
            <a:scrgbClr r="0" g="0" b="0"/>
          </a:fillRef>
          <a:effectRef idx="0">
            <a:scrgbClr r="0" g="0" b="0"/>
          </a:effectRef>
          <a:fontRef idx="minor">
            <a:schemeClr val="accent5"/>
          </a:fontRef>
        </p:style>
        <p:txBody>
          <a:bodyPr vert="horz" lIns="91440" tIns="45720" rIns="91440" bIns="45720" rtlCol="0" anchor="t">
            <a:normAutofit/>
          </a:bodyPr>
          <a:lstStyle/>
          <a:p>
            <a:pPr>
              <a:lnSpc>
                <a:spcPct val="90000"/>
              </a:lnSpc>
              <a:spcAft>
                <a:spcPts val="600"/>
              </a:spcAft>
            </a:pPr>
            <a:r>
              <a:rPr lang="en-US" sz="2000" b="0" i="0" u="none" strike="noStrike" dirty="0">
                <a:solidFill>
                  <a:srgbClr val="595959"/>
                </a:solidFill>
                <a:effectLst/>
              </a:rPr>
              <a:t>Four levels make it possible to code the concepts for each level separately so that the coded data can be aggregated upward for summary information or parsed downward to view the atomic level data elements.</a:t>
            </a:r>
            <a:endParaRPr lang="en-US" sz="2000" dirty="0">
              <a:solidFill>
                <a:srgbClr val="595959"/>
              </a:solidFill>
            </a:endParaRPr>
          </a:p>
        </p:txBody>
      </p:sp>
      <p:pic>
        <p:nvPicPr>
          <p:cNvPr id="7" name="Content Placeholder 6">
            <a:extLst>
              <a:ext uri="{FF2B5EF4-FFF2-40B4-BE49-F238E27FC236}">
                <a16:creationId xmlns:a16="http://schemas.microsoft.com/office/drawing/2014/main" id="{463A46A9-3E0B-DCBA-BB4D-F2850DB37D93}"/>
              </a:ext>
            </a:extLst>
          </p:cNvPr>
          <p:cNvPicPr>
            <a:picLocks noGrp="1" noChangeAspect="1"/>
          </p:cNvPicPr>
          <p:nvPr>
            <p:ph idx="1"/>
          </p:nvPr>
        </p:nvPicPr>
        <p:blipFill>
          <a:blip r:embed="rId3"/>
          <a:stretch>
            <a:fillRect/>
          </a:stretch>
        </p:blipFill>
        <p:spPr>
          <a:xfrm>
            <a:off x="6120366" y="1423133"/>
            <a:ext cx="6071634" cy="4351338"/>
          </a:xfrm>
          <a:prstGeom prst="rect">
            <a:avLst/>
          </a:prstGeom>
        </p:spPr>
      </p:pic>
    </p:spTree>
    <p:extLst>
      <p:ext uri="{BB962C8B-B14F-4D97-AF65-F5344CB8AC3E}">
        <p14:creationId xmlns:p14="http://schemas.microsoft.com/office/powerpoint/2010/main" val="3050102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5026853-C8D8-EF01-FF02-C04710B5ABCF}"/>
              </a:ext>
            </a:extLst>
          </p:cNvPr>
          <p:cNvSpPr>
            <a:spLocks noGrp="1"/>
          </p:cNvSpPr>
          <p:nvPr>
            <p:ph type="title"/>
          </p:nvPr>
        </p:nvSpPr>
        <p:spPr>
          <a:xfrm>
            <a:off x="871442" y="685800"/>
            <a:ext cx="4353116" cy="1474666"/>
          </a:xfrm>
        </p:spPr>
        <p:txBody>
          <a:bodyPr vert="horz" lIns="91440" tIns="45720" rIns="91440" bIns="45720" rtlCol="0" anchor="b">
            <a:normAutofit/>
          </a:bodyPr>
          <a:lstStyle/>
          <a:p>
            <a:pPr algn="ctr"/>
            <a:r>
              <a:rPr lang="en-US" sz="3200" kern="1200" dirty="0">
                <a:solidFill>
                  <a:srgbClr val="595959"/>
                </a:solidFill>
                <a:latin typeface="+mj-lt"/>
                <a:ea typeface="+mj-ea"/>
                <a:cs typeface="+mj-cs"/>
              </a:rPr>
              <a:t>The CCC Information Model Illustrates:</a:t>
            </a:r>
          </a:p>
        </p:txBody>
      </p:sp>
      <p:sp>
        <p:nvSpPr>
          <p:cNvPr id="2" name="TextBox 1">
            <a:extLst>
              <a:ext uri="{FF2B5EF4-FFF2-40B4-BE49-F238E27FC236}">
                <a16:creationId xmlns:a16="http://schemas.microsoft.com/office/drawing/2014/main" id="{9977D37D-8002-3A95-1A86-482F6EBC18AC}"/>
              </a:ext>
            </a:extLst>
          </p:cNvPr>
          <p:cNvSpPr txBox="1"/>
          <p:nvPr/>
        </p:nvSpPr>
        <p:spPr>
          <a:xfrm>
            <a:off x="871442" y="2447337"/>
            <a:ext cx="4353116" cy="2250198"/>
          </a:xfrm>
          <a:prstGeom prst="rect">
            <a:avLst/>
          </a:prstGeom>
        </p:spPr>
        <p:style>
          <a:lnRef idx="0">
            <a:scrgbClr r="0" g="0" b="0"/>
          </a:lnRef>
          <a:fillRef idx="0">
            <a:scrgbClr r="0" g="0" b="0"/>
          </a:fillRef>
          <a:effectRef idx="0">
            <a:scrgbClr r="0" g="0" b="0"/>
          </a:effectRef>
          <a:fontRef idx="minor">
            <a:schemeClr val="dk1"/>
          </a:fontRef>
        </p:style>
        <p:txBody>
          <a:bodyPr vert="horz" lIns="91440" tIns="45720" rIns="91440" bIns="45720" rtlCol="0" anchor="t">
            <a:normAutofit/>
          </a:bodyPr>
          <a:lstStyle/>
          <a:p>
            <a:pPr>
              <a:lnSpc>
                <a:spcPct val="90000"/>
              </a:lnSpc>
              <a:spcAft>
                <a:spcPts val="600"/>
              </a:spcAft>
            </a:pPr>
            <a:endParaRPr lang="en-US" sz="2000" dirty="0">
              <a:solidFill>
                <a:srgbClr val="595959"/>
              </a:solidFill>
            </a:endParaRPr>
          </a:p>
          <a:p>
            <a:pPr marL="285750" indent="-228600">
              <a:lnSpc>
                <a:spcPct val="90000"/>
              </a:lnSpc>
              <a:spcAft>
                <a:spcPts val="600"/>
              </a:spcAft>
              <a:buFont typeface="Arial" panose="020B0604020202020204" pitchFamily="34" charset="0"/>
              <a:buChar char="•"/>
            </a:pPr>
            <a:r>
              <a:rPr lang="en-US" sz="2000" dirty="0">
                <a:solidFill>
                  <a:srgbClr val="595959"/>
                </a:solidFill>
              </a:rPr>
              <a:t>The flow of nursing knowledge</a:t>
            </a:r>
          </a:p>
          <a:p>
            <a:pPr marL="285750" indent="-228600">
              <a:lnSpc>
                <a:spcPct val="90000"/>
              </a:lnSpc>
              <a:spcAft>
                <a:spcPts val="600"/>
              </a:spcAft>
              <a:buFont typeface="Arial" panose="020B0604020202020204" pitchFamily="34" charset="0"/>
              <a:buChar char="•"/>
            </a:pPr>
            <a:r>
              <a:rPr lang="en-US" sz="2000" dirty="0">
                <a:solidFill>
                  <a:srgbClr val="595959"/>
                </a:solidFill>
              </a:rPr>
              <a:t>Relationship between diagnosis and outcomes, and interventions and actions</a:t>
            </a:r>
          </a:p>
          <a:p>
            <a:pPr marL="285750" indent="-228600">
              <a:lnSpc>
                <a:spcPct val="90000"/>
              </a:lnSpc>
              <a:spcAft>
                <a:spcPts val="600"/>
              </a:spcAft>
              <a:buFont typeface="Arial" panose="020B0604020202020204" pitchFamily="34" charset="0"/>
              <a:buChar char="•"/>
            </a:pPr>
            <a:r>
              <a:rPr lang="en-US" sz="2000" dirty="0">
                <a:solidFill>
                  <a:srgbClr val="595959"/>
                </a:solidFill>
              </a:rPr>
              <a:t>Continuous flow and feedback</a:t>
            </a:r>
          </a:p>
        </p:txBody>
      </p:sp>
      <p:pic>
        <p:nvPicPr>
          <p:cNvPr id="6" name="Picture 5">
            <a:extLst>
              <a:ext uri="{FF2B5EF4-FFF2-40B4-BE49-F238E27FC236}">
                <a16:creationId xmlns:a16="http://schemas.microsoft.com/office/drawing/2014/main" id="{0CF2A744-8800-6576-1C27-1703D53C2A45}"/>
              </a:ext>
            </a:extLst>
          </p:cNvPr>
          <p:cNvPicPr>
            <a:picLocks noChangeAspect="1"/>
          </p:cNvPicPr>
          <p:nvPr/>
        </p:nvPicPr>
        <p:blipFill>
          <a:blip r:embed="rId3"/>
          <a:stretch>
            <a:fillRect/>
          </a:stretch>
        </p:blipFill>
        <p:spPr>
          <a:xfrm>
            <a:off x="6245816" y="1229661"/>
            <a:ext cx="5946183" cy="4261431"/>
          </a:xfrm>
          <a:prstGeom prst="rect">
            <a:avLst/>
          </a:prstGeom>
        </p:spPr>
      </p:pic>
    </p:spTree>
    <p:extLst>
      <p:ext uri="{BB962C8B-B14F-4D97-AF65-F5344CB8AC3E}">
        <p14:creationId xmlns:p14="http://schemas.microsoft.com/office/powerpoint/2010/main" val="1938743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1780AD-9A8C-4A93-E100-03ECCEDD5633}"/>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B4FFB68-1083-D4A8-698B-D68956D94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700B994-A29D-62EE-EC5B-57A26532F6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D7BBE4E-DB6C-379B-D278-A07805633B2B}"/>
              </a:ext>
            </a:extLst>
          </p:cNvPr>
          <p:cNvSpPr>
            <a:spLocks noGrp="1"/>
          </p:cNvSpPr>
          <p:nvPr>
            <p:ph type="title"/>
          </p:nvPr>
        </p:nvSpPr>
        <p:spPr>
          <a:xfrm>
            <a:off x="871442" y="685800"/>
            <a:ext cx="4353116" cy="1474666"/>
          </a:xfrm>
        </p:spPr>
        <p:txBody>
          <a:bodyPr vert="horz" lIns="91440" tIns="45720" rIns="91440" bIns="45720" rtlCol="0" anchor="b">
            <a:normAutofit fontScale="90000"/>
          </a:bodyPr>
          <a:lstStyle/>
          <a:p>
            <a:pPr algn="ctr"/>
            <a:r>
              <a:rPr lang="en-US" dirty="0"/>
              <a:t>CCCS and the Six Steps of the Nursing Process</a:t>
            </a:r>
            <a:endParaRPr lang="en-US" sz="3200" kern="1200" dirty="0">
              <a:solidFill>
                <a:srgbClr val="595959"/>
              </a:solidFill>
              <a:latin typeface="+mj-lt"/>
              <a:ea typeface="+mj-ea"/>
              <a:cs typeface="+mj-cs"/>
            </a:endParaRPr>
          </a:p>
        </p:txBody>
      </p:sp>
      <p:sp>
        <p:nvSpPr>
          <p:cNvPr id="2" name="TextBox 1">
            <a:extLst>
              <a:ext uri="{FF2B5EF4-FFF2-40B4-BE49-F238E27FC236}">
                <a16:creationId xmlns:a16="http://schemas.microsoft.com/office/drawing/2014/main" id="{7721E664-540C-2E96-1F5B-2B778B50C935}"/>
              </a:ext>
            </a:extLst>
          </p:cNvPr>
          <p:cNvSpPr txBox="1"/>
          <p:nvPr/>
        </p:nvSpPr>
        <p:spPr>
          <a:xfrm>
            <a:off x="871442" y="2447337"/>
            <a:ext cx="4353116" cy="2250198"/>
          </a:xfrm>
          <a:prstGeom prst="rect">
            <a:avLst/>
          </a:prstGeom>
        </p:spPr>
        <p:style>
          <a:lnRef idx="0">
            <a:scrgbClr r="0" g="0" b="0"/>
          </a:lnRef>
          <a:fillRef idx="0">
            <a:scrgbClr r="0" g="0" b="0"/>
          </a:fillRef>
          <a:effectRef idx="0">
            <a:scrgbClr r="0" g="0" b="0"/>
          </a:effectRef>
          <a:fontRef idx="minor">
            <a:schemeClr val="dk1"/>
          </a:fontRef>
        </p:style>
        <p:txBody>
          <a:bodyPr vert="horz" lIns="91440" tIns="45720" rIns="91440" bIns="45720" rtlCol="0" anchor="t">
            <a:normAutofit/>
          </a:bodyPr>
          <a:lstStyle/>
          <a:p>
            <a:pPr>
              <a:lnSpc>
                <a:spcPct val="90000"/>
              </a:lnSpc>
              <a:spcAft>
                <a:spcPts val="600"/>
              </a:spcAft>
            </a:pPr>
            <a:endParaRPr lang="en-US" sz="2000" dirty="0">
              <a:solidFill>
                <a:srgbClr val="595959"/>
              </a:solidFill>
            </a:endParaRPr>
          </a:p>
          <a:p>
            <a:pPr marL="57150">
              <a:lnSpc>
                <a:spcPct val="100000"/>
              </a:lnSpc>
              <a:spcAft>
                <a:spcPts val="600"/>
              </a:spcAft>
            </a:pPr>
            <a:r>
              <a:rPr lang="en-US" dirty="0"/>
              <a:t>Use the CCCS to code and classify the six steps/standards of the ANA nursing process</a:t>
            </a:r>
            <a:endParaRPr lang="en-US" sz="2000" dirty="0">
              <a:solidFill>
                <a:srgbClr val="595959"/>
              </a:solidFill>
            </a:endParaRPr>
          </a:p>
        </p:txBody>
      </p:sp>
      <p:pic>
        <p:nvPicPr>
          <p:cNvPr id="5" name="Picture 4">
            <a:extLst>
              <a:ext uri="{FF2B5EF4-FFF2-40B4-BE49-F238E27FC236}">
                <a16:creationId xmlns:a16="http://schemas.microsoft.com/office/drawing/2014/main" id="{019B1A0C-C834-E6E2-DF4D-CFC2BC7947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03939" y="1175804"/>
            <a:ext cx="5680121" cy="4070753"/>
          </a:xfrm>
          <a:prstGeom prst="rect">
            <a:avLst/>
          </a:prstGeom>
        </p:spPr>
      </p:pic>
    </p:spTree>
    <p:extLst>
      <p:ext uri="{BB962C8B-B14F-4D97-AF65-F5344CB8AC3E}">
        <p14:creationId xmlns:p14="http://schemas.microsoft.com/office/powerpoint/2010/main" val="35911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284E-9DC9-58A5-B53B-FB68028239BB}"/>
              </a:ext>
            </a:extLst>
          </p:cNvPr>
          <p:cNvSpPr>
            <a:spLocks noGrp="1"/>
          </p:cNvSpPr>
          <p:nvPr>
            <p:ph type="title"/>
          </p:nvPr>
        </p:nvSpPr>
        <p:spPr/>
        <p:txBody>
          <a:bodyPr/>
          <a:lstStyle/>
          <a:p>
            <a:r>
              <a:rPr lang="en-US" dirty="0"/>
              <a:t>Visual Representation of Diagnosis and Intervention Codes</a:t>
            </a:r>
          </a:p>
        </p:txBody>
      </p:sp>
      <p:pic>
        <p:nvPicPr>
          <p:cNvPr id="5" name="Picture 4">
            <a:extLst>
              <a:ext uri="{FF2B5EF4-FFF2-40B4-BE49-F238E27FC236}">
                <a16:creationId xmlns:a16="http://schemas.microsoft.com/office/drawing/2014/main" id="{83E2CB99-C1E2-D93B-3532-18D8FA131AAF}"/>
              </a:ext>
            </a:extLst>
          </p:cNvPr>
          <p:cNvPicPr>
            <a:picLocks noChangeAspect="1"/>
          </p:cNvPicPr>
          <p:nvPr/>
        </p:nvPicPr>
        <p:blipFill>
          <a:blip r:embed="rId3"/>
          <a:stretch>
            <a:fillRect/>
          </a:stretch>
        </p:blipFill>
        <p:spPr>
          <a:xfrm>
            <a:off x="2209800" y="1993733"/>
            <a:ext cx="7772400" cy="2870533"/>
          </a:xfrm>
          <a:prstGeom prst="rect">
            <a:avLst/>
          </a:prstGeom>
        </p:spPr>
      </p:pic>
    </p:spTree>
    <p:extLst>
      <p:ext uri="{BB962C8B-B14F-4D97-AF65-F5344CB8AC3E}">
        <p14:creationId xmlns:p14="http://schemas.microsoft.com/office/powerpoint/2010/main" val="28071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FFA17-E98B-1FD3-3006-05496E8FC1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E9743-5635-AF7F-A504-833F0027A8BA}"/>
              </a:ext>
            </a:extLst>
          </p:cNvPr>
          <p:cNvSpPr>
            <a:spLocks noGrp="1"/>
          </p:cNvSpPr>
          <p:nvPr>
            <p:ph type="title"/>
          </p:nvPr>
        </p:nvSpPr>
        <p:spPr/>
        <p:txBody>
          <a:bodyPr/>
          <a:lstStyle/>
          <a:p>
            <a:r>
              <a:rPr lang="en-US"/>
              <a:t>What it looks like in Practice</a:t>
            </a:r>
            <a:endParaRPr lang="en-US" dirty="0"/>
          </a:p>
        </p:txBody>
      </p:sp>
      <p:graphicFrame>
        <p:nvGraphicFramePr>
          <p:cNvPr id="3" name="Table 2">
            <a:extLst>
              <a:ext uri="{FF2B5EF4-FFF2-40B4-BE49-F238E27FC236}">
                <a16:creationId xmlns:a16="http://schemas.microsoft.com/office/drawing/2014/main" id="{210C0D79-DB2D-6E98-FB9B-574305ABCB7D}"/>
              </a:ext>
            </a:extLst>
          </p:cNvPr>
          <p:cNvGraphicFramePr>
            <a:graphicFrameLocks noGrp="1"/>
          </p:cNvGraphicFramePr>
          <p:nvPr>
            <p:extLst>
              <p:ext uri="{D42A27DB-BD31-4B8C-83A1-F6EECF244321}">
                <p14:modId xmlns:p14="http://schemas.microsoft.com/office/powerpoint/2010/main" val="873991502"/>
              </p:ext>
            </p:extLst>
          </p:nvPr>
        </p:nvGraphicFramePr>
        <p:xfrm>
          <a:off x="12658231" y="1965960"/>
          <a:ext cx="5875969" cy="1463040"/>
        </p:xfrm>
        <a:graphic>
          <a:graphicData uri="http://schemas.openxmlformats.org/drawingml/2006/table">
            <a:tbl>
              <a:tblPr firstRow="1" bandRow="1">
                <a:tableStyleId>{5C22544A-7EE6-4342-B048-85BDC9FD1C3A}</a:tableStyleId>
              </a:tblPr>
              <a:tblGrid>
                <a:gridCol w="649791">
                  <a:extLst>
                    <a:ext uri="{9D8B030D-6E8A-4147-A177-3AD203B41FA5}">
                      <a16:colId xmlns:a16="http://schemas.microsoft.com/office/drawing/2014/main" val="2258952359"/>
                    </a:ext>
                  </a:extLst>
                </a:gridCol>
                <a:gridCol w="1437951">
                  <a:extLst>
                    <a:ext uri="{9D8B030D-6E8A-4147-A177-3AD203B41FA5}">
                      <a16:colId xmlns:a16="http://schemas.microsoft.com/office/drawing/2014/main" val="3131076581"/>
                    </a:ext>
                  </a:extLst>
                </a:gridCol>
                <a:gridCol w="1153885">
                  <a:extLst>
                    <a:ext uri="{9D8B030D-6E8A-4147-A177-3AD203B41FA5}">
                      <a16:colId xmlns:a16="http://schemas.microsoft.com/office/drawing/2014/main" val="1560755334"/>
                    </a:ext>
                  </a:extLst>
                </a:gridCol>
                <a:gridCol w="1262743">
                  <a:extLst>
                    <a:ext uri="{9D8B030D-6E8A-4147-A177-3AD203B41FA5}">
                      <a16:colId xmlns:a16="http://schemas.microsoft.com/office/drawing/2014/main" val="3572176964"/>
                    </a:ext>
                  </a:extLst>
                </a:gridCol>
                <a:gridCol w="1371599">
                  <a:extLst>
                    <a:ext uri="{9D8B030D-6E8A-4147-A177-3AD203B41FA5}">
                      <a16:colId xmlns:a16="http://schemas.microsoft.com/office/drawing/2014/main" val="724344932"/>
                    </a:ext>
                  </a:extLst>
                </a:gridCol>
              </a:tblGrid>
              <a:tr h="267018">
                <a:tc>
                  <a:txBody>
                    <a:bodyPr/>
                    <a:lstStyle/>
                    <a:p>
                      <a:r>
                        <a:rPr lang="en-US" sz="1200" dirty="0"/>
                        <a:t>PatID</a:t>
                      </a:r>
                    </a:p>
                  </a:txBody>
                  <a:tcPr/>
                </a:tc>
                <a:tc>
                  <a:txBody>
                    <a:bodyPr/>
                    <a:lstStyle/>
                    <a:p>
                      <a:r>
                        <a:rPr lang="en-US" sz="1200" dirty="0"/>
                        <a:t>Timestamp</a:t>
                      </a:r>
                    </a:p>
                  </a:txBody>
                  <a:tcPr/>
                </a:tc>
                <a:tc>
                  <a:txBody>
                    <a:bodyPr/>
                    <a:lstStyle/>
                    <a:p>
                      <a:r>
                        <a:rPr lang="en-US" sz="1200" dirty="0"/>
                        <a:t>Diagnosis</a:t>
                      </a:r>
                    </a:p>
                  </a:txBody>
                  <a:tcPr/>
                </a:tc>
                <a:tc>
                  <a:txBody>
                    <a:bodyPr/>
                    <a:lstStyle/>
                    <a:p>
                      <a:r>
                        <a:rPr lang="en-US" sz="1200" dirty="0"/>
                        <a:t>Intervention</a:t>
                      </a:r>
                    </a:p>
                  </a:txBody>
                  <a:tcPr/>
                </a:tc>
                <a:tc>
                  <a:txBody>
                    <a:bodyPr/>
                    <a:lstStyle/>
                    <a:p>
                      <a:r>
                        <a:rPr lang="en-US" sz="1200" dirty="0"/>
                        <a:t>ActualOutcome</a:t>
                      </a:r>
                    </a:p>
                  </a:txBody>
                  <a:tcPr/>
                </a:tc>
                <a:extLst>
                  <a:ext uri="{0D108BD9-81ED-4DB2-BD59-A6C34878D82A}">
                    <a16:rowId xmlns:a16="http://schemas.microsoft.com/office/drawing/2014/main" val="2846026156"/>
                  </a:ext>
                </a:extLst>
              </a:tr>
              <a:tr h="267018">
                <a:tc>
                  <a:txBody>
                    <a:bodyPr/>
                    <a:lstStyle/>
                    <a:p>
                      <a:r>
                        <a:rPr lang="en-US" sz="1200" dirty="0"/>
                        <a:t>101</a:t>
                      </a:r>
                    </a:p>
                  </a:txBody>
                  <a:tcPr/>
                </a:tc>
                <a:tc>
                  <a:txBody>
                    <a:bodyPr/>
                    <a:lstStyle/>
                    <a:p>
                      <a:r>
                        <a:rPr lang="en-US" sz="1200" dirty="0"/>
                        <a:t>2026-06-26 15:00</a:t>
                      </a:r>
                    </a:p>
                  </a:txBody>
                  <a:tcPr/>
                </a:tc>
                <a:tc>
                  <a:txBody>
                    <a:bodyPr/>
                    <a:lstStyle/>
                    <a:p>
                      <a:r>
                        <a:rPr lang="en-US" sz="1200" dirty="0"/>
                        <a:t>B.03.1.1</a:t>
                      </a:r>
                    </a:p>
                  </a:txBody>
                  <a:tcPr/>
                </a:tc>
                <a:tc>
                  <a:txBody>
                    <a:bodyPr/>
                    <a:lstStyle/>
                    <a:p>
                      <a:r>
                        <a:rPr lang="en-US" sz="1200" dirty="0"/>
                        <a:t>B.03.7.2</a:t>
                      </a:r>
                    </a:p>
                  </a:txBody>
                  <a:tcPr/>
                </a:tc>
                <a:tc>
                  <a:txBody>
                    <a:bodyPr/>
                    <a:lstStyle/>
                    <a:p>
                      <a:r>
                        <a:rPr lang="en-US" sz="1200" dirty="0"/>
                        <a:t>2</a:t>
                      </a:r>
                    </a:p>
                  </a:txBody>
                  <a:tcPr/>
                </a:tc>
                <a:extLst>
                  <a:ext uri="{0D108BD9-81ED-4DB2-BD59-A6C34878D82A}">
                    <a16:rowId xmlns:a16="http://schemas.microsoft.com/office/drawing/2014/main" val="2275594869"/>
                  </a:ext>
                </a:extLst>
              </a:tr>
              <a:tr h="267018">
                <a:tc>
                  <a:txBody>
                    <a:bodyPr/>
                    <a:lstStyle/>
                    <a:p>
                      <a:r>
                        <a:rPr lang="en-US" sz="1200" dirty="0"/>
                        <a:t>101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2026-06-26 15:00</a:t>
                      </a:r>
                    </a:p>
                    <a:p>
                      <a:endParaRPr lang="en-US" sz="1200" dirty="0"/>
                    </a:p>
                  </a:txBody>
                  <a:tcPr/>
                </a:tc>
                <a:tc>
                  <a:txBody>
                    <a:bodyPr/>
                    <a:lstStyle/>
                    <a:p>
                      <a:r>
                        <a:rPr lang="en-US" sz="1200" dirty="0"/>
                        <a:t>L.26.1.3</a:t>
                      </a:r>
                    </a:p>
                  </a:txBody>
                  <a:tcPr/>
                </a:tc>
                <a:tc>
                  <a:txBody>
                    <a:bodyPr/>
                    <a:lstStyle/>
                    <a:p>
                      <a:r>
                        <a:rPr lang="en-US" sz="1200" dirty="0"/>
                        <a:t>L.36.3.2</a:t>
                      </a:r>
                    </a:p>
                  </a:txBody>
                  <a:tcPr/>
                </a:tc>
                <a:tc>
                  <a:txBody>
                    <a:bodyPr/>
                    <a:lstStyle/>
                    <a:p>
                      <a:r>
                        <a:rPr lang="en-US" sz="1200" dirty="0"/>
                        <a:t>1</a:t>
                      </a:r>
                    </a:p>
                  </a:txBody>
                  <a:tcPr/>
                </a:tc>
                <a:extLst>
                  <a:ext uri="{0D108BD9-81ED-4DB2-BD59-A6C34878D82A}">
                    <a16:rowId xmlns:a16="http://schemas.microsoft.com/office/drawing/2014/main" val="2849573050"/>
                  </a:ext>
                </a:extLst>
              </a:tr>
              <a:tr h="267018">
                <a:tc>
                  <a:txBody>
                    <a:bodyPr/>
                    <a:lstStyle/>
                    <a:p>
                      <a:r>
                        <a:rPr lang="en-US" sz="1200" dirty="0"/>
                        <a:t>339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2026-06-26 16:00</a:t>
                      </a:r>
                    </a:p>
                    <a:p>
                      <a:endParaRPr lang="en-US" sz="1200" dirty="0"/>
                    </a:p>
                  </a:txBody>
                  <a:tcPr/>
                </a:tc>
                <a:tc>
                  <a:txBody>
                    <a:bodyPr/>
                    <a:lstStyle/>
                    <a:p>
                      <a:r>
                        <a:rPr lang="en-US" sz="1200" dirty="0"/>
                        <a:t>C.06.2.2</a:t>
                      </a:r>
                    </a:p>
                  </a:txBody>
                  <a:tcPr/>
                </a:tc>
                <a:tc>
                  <a:txBody>
                    <a:bodyPr/>
                    <a:lstStyle/>
                    <a:p>
                      <a:r>
                        <a:rPr lang="en-US" sz="1200" dirty="0"/>
                        <a:t>C.08.1.2</a:t>
                      </a:r>
                    </a:p>
                  </a:txBody>
                  <a:tcPr/>
                </a:tc>
                <a:tc>
                  <a:txBody>
                    <a:bodyPr/>
                    <a:lstStyle/>
                    <a:p>
                      <a:r>
                        <a:rPr lang="en-US" sz="1200" dirty="0"/>
                        <a:t>1</a:t>
                      </a:r>
                    </a:p>
                  </a:txBody>
                  <a:tcPr/>
                </a:tc>
                <a:extLst>
                  <a:ext uri="{0D108BD9-81ED-4DB2-BD59-A6C34878D82A}">
                    <a16:rowId xmlns:a16="http://schemas.microsoft.com/office/drawing/2014/main" val="596822706"/>
                  </a:ext>
                </a:extLst>
              </a:tr>
            </a:tbl>
          </a:graphicData>
        </a:graphic>
      </p:graphicFrame>
      <p:sp>
        <p:nvSpPr>
          <p:cNvPr id="4" name="TextBox 3">
            <a:extLst>
              <a:ext uri="{FF2B5EF4-FFF2-40B4-BE49-F238E27FC236}">
                <a16:creationId xmlns:a16="http://schemas.microsoft.com/office/drawing/2014/main" id="{8637CEA0-6DBE-F439-5414-828F2944B34F}"/>
              </a:ext>
            </a:extLst>
          </p:cNvPr>
          <p:cNvSpPr txBox="1"/>
          <p:nvPr/>
        </p:nvSpPr>
        <p:spPr>
          <a:xfrm>
            <a:off x="12551228" y="1596628"/>
            <a:ext cx="4383251" cy="369332"/>
          </a:xfrm>
          <a:prstGeom prst="rect">
            <a:avLst/>
          </a:prstGeom>
          <a:noFill/>
        </p:spPr>
        <p:txBody>
          <a:bodyPr wrap="none" rtlCol="0">
            <a:spAutoFit/>
          </a:bodyPr>
          <a:lstStyle/>
          <a:p>
            <a:r>
              <a:rPr lang="en-US"/>
              <a:t>EMR Database Representation (simplified)</a:t>
            </a:r>
            <a:endParaRPr lang="en-US" dirty="0"/>
          </a:p>
        </p:txBody>
      </p:sp>
      <p:pic>
        <p:nvPicPr>
          <p:cNvPr id="5" name="Picture 4">
            <a:extLst>
              <a:ext uri="{FF2B5EF4-FFF2-40B4-BE49-F238E27FC236}">
                <a16:creationId xmlns:a16="http://schemas.microsoft.com/office/drawing/2014/main" id="{EB419185-8340-6949-0991-4999E2E58EF1}"/>
              </a:ext>
            </a:extLst>
          </p:cNvPr>
          <p:cNvPicPr>
            <a:picLocks noChangeAspect="1"/>
          </p:cNvPicPr>
          <p:nvPr/>
        </p:nvPicPr>
        <p:blipFill>
          <a:blip r:embed="rId3"/>
          <a:stretch>
            <a:fillRect/>
          </a:stretch>
        </p:blipFill>
        <p:spPr>
          <a:xfrm>
            <a:off x="646746" y="1173871"/>
            <a:ext cx="10304761" cy="4510258"/>
          </a:xfrm>
          <a:prstGeom prst="rect">
            <a:avLst/>
          </a:prstGeom>
        </p:spPr>
      </p:pic>
    </p:spTree>
    <p:extLst>
      <p:ext uri="{BB962C8B-B14F-4D97-AF65-F5344CB8AC3E}">
        <p14:creationId xmlns:p14="http://schemas.microsoft.com/office/powerpoint/2010/main" val="144563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42E6-DFEB-7B8D-AC1A-C5119521C0FD}"/>
              </a:ext>
            </a:extLst>
          </p:cNvPr>
          <p:cNvSpPr>
            <a:spLocks noGrp="1"/>
          </p:cNvSpPr>
          <p:nvPr>
            <p:ph type="title"/>
          </p:nvPr>
        </p:nvSpPr>
        <p:spPr/>
        <p:txBody>
          <a:bodyPr/>
          <a:lstStyle/>
          <a:p>
            <a:r>
              <a:rPr lang="en-US" dirty="0"/>
              <a:t>Key Take-aways about the CCCS</a:t>
            </a:r>
          </a:p>
        </p:txBody>
      </p:sp>
      <p:graphicFrame>
        <p:nvGraphicFramePr>
          <p:cNvPr id="5" name="Content Placeholder 2">
            <a:extLst>
              <a:ext uri="{FF2B5EF4-FFF2-40B4-BE49-F238E27FC236}">
                <a16:creationId xmlns:a16="http://schemas.microsoft.com/office/drawing/2014/main" id="{D7F38AFB-28BA-EBD1-359B-74FD01DCBD3C}"/>
              </a:ext>
            </a:extLst>
          </p:cNvPr>
          <p:cNvGraphicFramePr>
            <a:graphicFrameLocks noGrp="1"/>
          </p:cNvGraphicFramePr>
          <p:nvPr>
            <p:ph idx="1"/>
            <p:extLst>
              <p:ext uri="{D42A27DB-BD31-4B8C-83A1-F6EECF244321}">
                <p14:modId xmlns:p14="http://schemas.microsoft.com/office/powerpoint/2010/main" val="40889873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7308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18476</TotalTime>
  <Words>712</Words>
  <Application>Microsoft Macintosh PowerPoint</Application>
  <PresentationFormat>Widescreen</PresentationFormat>
  <Paragraphs>96</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Note to instructors</vt:lpstr>
      <vt:lpstr>Introduction to the Clinical Classification Care System (CCCS)</vt:lpstr>
      <vt:lpstr>Three Reasons to Use the CCCS</vt:lpstr>
      <vt:lpstr>Highlights of CCCS</vt:lpstr>
      <vt:lpstr>History of CCCS</vt:lpstr>
      <vt:lpstr>About the CCCS Information Framework</vt:lpstr>
      <vt:lpstr>The CCC Information Model Illustrates:</vt:lpstr>
      <vt:lpstr>CCCS and the Six Steps of the Nursing Process</vt:lpstr>
      <vt:lpstr>Visual Representation of Diagnosis and Intervention Codes</vt:lpstr>
      <vt:lpstr>What it looks like in Practice</vt:lpstr>
      <vt:lpstr>Key Take-aways about the CCCS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Seth Wolpin</dc:creator>
  <cp:lastModifiedBy>Seth Wolpin</cp:lastModifiedBy>
  <cp:revision>13</cp:revision>
  <dcterms:created xsi:type="dcterms:W3CDTF">2026-04-15T14:12:13Z</dcterms:created>
  <dcterms:modified xsi:type="dcterms:W3CDTF">2026-10-04T17:13:17Z</dcterms:modified>
</cp:coreProperties>
</file>